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handoutMasterIdLst>
    <p:handoutMasterId r:id="rId131"/>
  </p:handoutMasterIdLst>
  <p:sldIdLst>
    <p:sldId id="306" r:id="rId2"/>
    <p:sldId id="301" r:id="rId3"/>
    <p:sldId id="303" r:id="rId4"/>
    <p:sldId id="304" r:id="rId5"/>
    <p:sldId id="632" r:id="rId6"/>
    <p:sldId id="630" r:id="rId7"/>
    <p:sldId id="631" r:id="rId8"/>
    <p:sldId id="604" r:id="rId9"/>
    <p:sldId id="607" r:id="rId10"/>
    <p:sldId id="634" r:id="rId11"/>
    <p:sldId id="555" r:id="rId12"/>
    <p:sldId id="608" r:id="rId13"/>
    <p:sldId id="520" r:id="rId14"/>
    <p:sldId id="521" r:id="rId15"/>
    <p:sldId id="522" r:id="rId16"/>
    <p:sldId id="523" r:id="rId17"/>
    <p:sldId id="525" r:id="rId18"/>
    <p:sldId id="526" r:id="rId19"/>
    <p:sldId id="527" r:id="rId20"/>
    <p:sldId id="528" r:id="rId21"/>
    <p:sldId id="529" r:id="rId22"/>
    <p:sldId id="530" r:id="rId23"/>
    <p:sldId id="531" r:id="rId24"/>
    <p:sldId id="533" r:id="rId25"/>
    <p:sldId id="534" r:id="rId26"/>
    <p:sldId id="535" r:id="rId27"/>
    <p:sldId id="310" r:id="rId28"/>
    <p:sldId id="312" r:id="rId29"/>
    <p:sldId id="313" r:id="rId30"/>
    <p:sldId id="314" r:id="rId31"/>
    <p:sldId id="315" r:id="rId32"/>
    <p:sldId id="316" r:id="rId33"/>
    <p:sldId id="317" r:id="rId34"/>
    <p:sldId id="318" r:id="rId35"/>
    <p:sldId id="319" r:id="rId36"/>
    <p:sldId id="605" r:id="rId37"/>
    <p:sldId id="325" r:id="rId38"/>
    <p:sldId id="327" r:id="rId39"/>
    <p:sldId id="329" r:id="rId40"/>
    <p:sldId id="331" r:id="rId41"/>
    <p:sldId id="341" r:id="rId42"/>
    <p:sldId id="343" r:id="rId43"/>
    <p:sldId id="606" r:id="rId44"/>
    <p:sldId id="350" r:id="rId45"/>
    <p:sldId id="351" r:id="rId46"/>
    <p:sldId id="352" r:id="rId47"/>
    <p:sldId id="354" r:id="rId48"/>
    <p:sldId id="356" r:id="rId49"/>
    <p:sldId id="358" r:id="rId50"/>
    <p:sldId id="359" r:id="rId51"/>
    <p:sldId id="360" r:id="rId52"/>
    <p:sldId id="362" r:id="rId53"/>
    <p:sldId id="363" r:id="rId54"/>
    <p:sldId id="364" r:id="rId55"/>
    <p:sldId id="365" r:id="rId56"/>
    <p:sldId id="366" r:id="rId57"/>
    <p:sldId id="367" r:id="rId58"/>
    <p:sldId id="368" r:id="rId59"/>
    <p:sldId id="486" r:id="rId60"/>
    <p:sldId id="489" r:id="rId61"/>
    <p:sldId id="490" r:id="rId62"/>
    <p:sldId id="491" r:id="rId63"/>
    <p:sldId id="492" r:id="rId64"/>
    <p:sldId id="484" r:id="rId65"/>
    <p:sldId id="495" r:id="rId66"/>
    <p:sldId id="496" r:id="rId67"/>
    <p:sldId id="497" r:id="rId68"/>
    <p:sldId id="498" r:id="rId69"/>
    <p:sldId id="499" r:id="rId70"/>
    <p:sldId id="434" r:id="rId71"/>
    <p:sldId id="435" r:id="rId72"/>
    <p:sldId id="436" r:id="rId73"/>
    <p:sldId id="437" r:id="rId74"/>
    <p:sldId id="438" r:id="rId75"/>
    <p:sldId id="439" r:id="rId76"/>
    <p:sldId id="441" r:id="rId77"/>
    <p:sldId id="442" r:id="rId78"/>
    <p:sldId id="443" r:id="rId79"/>
    <p:sldId id="444" r:id="rId80"/>
    <p:sldId id="445" r:id="rId81"/>
    <p:sldId id="463" r:id="rId82"/>
    <p:sldId id="464" r:id="rId83"/>
    <p:sldId id="465" r:id="rId84"/>
    <p:sldId id="466" r:id="rId85"/>
    <p:sldId id="467" r:id="rId86"/>
    <p:sldId id="508" r:id="rId87"/>
    <p:sldId id="385" r:id="rId88"/>
    <p:sldId id="386" r:id="rId89"/>
    <p:sldId id="387" r:id="rId90"/>
    <p:sldId id="388" r:id="rId91"/>
    <p:sldId id="389" r:id="rId92"/>
    <p:sldId id="390" r:id="rId93"/>
    <p:sldId id="391" r:id="rId94"/>
    <p:sldId id="404" r:id="rId95"/>
    <p:sldId id="405" r:id="rId96"/>
    <p:sldId id="406" r:id="rId97"/>
    <p:sldId id="407" r:id="rId98"/>
    <p:sldId id="408" r:id="rId99"/>
    <p:sldId id="413" r:id="rId100"/>
    <p:sldId id="414" r:id="rId101"/>
    <p:sldId id="415" r:id="rId102"/>
    <p:sldId id="416" r:id="rId103"/>
    <p:sldId id="417" r:id="rId104"/>
    <p:sldId id="418" r:id="rId105"/>
    <p:sldId id="419" r:id="rId106"/>
    <p:sldId id="421" r:id="rId107"/>
    <p:sldId id="423" r:id="rId108"/>
    <p:sldId id="424" r:id="rId109"/>
    <p:sldId id="425" r:id="rId110"/>
    <p:sldId id="426" r:id="rId111"/>
    <p:sldId id="427" r:id="rId112"/>
    <p:sldId id="428" r:id="rId113"/>
    <p:sldId id="429" r:id="rId114"/>
    <p:sldId id="431" r:id="rId115"/>
    <p:sldId id="622" r:id="rId116"/>
    <p:sldId id="623" r:id="rId117"/>
    <p:sldId id="624" r:id="rId118"/>
    <p:sldId id="625" r:id="rId119"/>
    <p:sldId id="614" r:id="rId120"/>
    <p:sldId id="615" r:id="rId121"/>
    <p:sldId id="616" r:id="rId122"/>
    <p:sldId id="617" r:id="rId123"/>
    <p:sldId id="626" r:id="rId124"/>
    <p:sldId id="629" r:id="rId125"/>
    <p:sldId id="627" r:id="rId126"/>
    <p:sldId id="628" r:id="rId127"/>
    <p:sldId id="633" r:id="rId128"/>
    <p:sldId id="620" r:id="rId129"/>
  </p:sldIdLst>
  <p:sldSz cx="9144000" cy="6858000" type="screen4x3"/>
  <p:notesSz cx="6789738" cy="9929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3373" autoAdjust="0"/>
  </p:normalViewPr>
  <p:slideViewPr>
    <p:cSldViewPr>
      <p:cViewPr>
        <p:scale>
          <a:sx n="112" d="100"/>
          <a:sy n="112" d="100"/>
        </p:scale>
        <p:origin x="-288" y="11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c:spPr>
    </c:floor>
    <c:sideWall>
      <c:thickness val="0"/>
      <c:spPr>
        <a:ln>
          <a:noFill/>
        </a:ln>
      </c:spPr>
    </c:sideWall>
    <c:backWall>
      <c:thickness val="0"/>
      <c:spPr>
        <a:ln>
          <a:noFill/>
        </a:ln>
      </c:spPr>
    </c:backWall>
    <c:plotArea>
      <c:layout>
        <c:manualLayout>
          <c:layoutTarget val="inner"/>
          <c:xMode val="edge"/>
          <c:yMode val="edge"/>
          <c:x val="0.29492992621205377"/>
          <c:y val="8.0600208920494673E-2"/>
          <c:w val="0.68393799831624824"/>
          <c:h val="0.91939979107950554"/>
        </c:manualLayout>
      </c:layout>
      <c:bar3DChart>
        <c:barDir val="bar"/>
        <c:grouping val="clustered"/>
        <c:varyColors val="0"/>
        <c:ser>
          <c:idx val="0"/>
          <c:order val="0"/>
          <c:tx>
            <c:strRef>
              <c:f>Arkusz1!$B$1</c:f>
              <c:strCache>
                <c:ptCount val="1"/>
                <c:pt idx="0">
                  <c:v> Alokacja (EUR)</c:v>
                </c:pt>
              </c:strCache>
            </c:strRef>
          </c:tx>
          <c:invertIfNegative val="0"/>
          <c:dLbls>
            <c:txPr>
              <a:bodyPr/>
              <a:lstStyle/>
              <a:p>
                <a:pPr>
                  <a:defRPr sz="1200" baseline="0"/>
                </a:pPr>
                <a:endParaRPr lang="pl-PL"/>
              </a:p>
            </c:txPr>
            <c:showLegendKey val="0"/>
            <c:showVal val="1"/>
            <c:showCatName val="0"/>
            <c:showSerName val="0"/>
            <c:showPercent val="0"/>
            <c:showBubbleSize val="0"/>
            <c:showLeaderLines val="0"/>
          </c:dLbls>
          <c:cat>
            <c:strRef>
              <c:f>Arkusz1!$A$2:$A$12</c:f>
              <c:strCache>
                <c:ptCount val="11"/>
                <c:pt idx="0">
                  <c:v>OP 1. RZEDSIĘBIORSTWA I INNOWACJE</c:v>
                </c:pt>
                <c:pt idx="1">
                  <c:v>OP 2.  TECHNOLOGIE INFORMACYJNO-KOMUNIKACYJNE</c:v>
                </c:pt>
                <c:pt idx="2">
                  <c:v>OP 3. GOSPODARKA NISKOEMISYJNA</c:v>
                </c:pt>
                <c:pt idx="3">
                  <c:v>OP 4. ŚRODOWISKO I ZASOBY</c:v>
                </c:pt>
                <c:pt idx="4">
                  <c:v>OP 5. TRANSPORT</c:v>
                </c:pt>
                <c:pt idx="5">
                  <c:v>OP 6. INFRASTRUKTURA SPÓJNOŚCI SPOŁECZNEJ</c:v>
                </c:pt>
                <c:pt idx="6">
                  <c:v>OP 7. INFRASTRUKTURA EDUKACYJNA</c:v>
                </c:pt>
                <c:pt idx="7">
                  <c:v>OP 8. RYNEK PRACY</c:v>
                </c:pt>
                <c:pt idx="8">
                  <c:v>OP 9. WŁĄCZENIE SPOŁECZNE</c:v>
                </c:pt>
                <c:pt idx="9">
                  <c:v>OP 10. EDUKACJA</c:v>
                </c:pt>
                <c:pt idx="10">
                  <c:v>OP 11. POMOC TECHNICZNA</c:v>
                </c:pt>
              </c:strCache>
            </c:strRef>
          </c:cat>
          <c:val>
            <c:numRef>
              <c:f>Arkusz1!$B$2:$B$12</c:f>
              <c:numCache>
                <c:formatCode>#,##0</c:formatCode>
                <c:ptCount val="11"/>
                <c:pt idx="0">
                  <c:v>415546718</c:v>
                </c:pt>
                <c:pt idx="1">
                  <c:v>66386308</c:v>
                </c:pt>
                <c:pt idx="2">
                  <c:v>392347048</c:v>
                </c:pt>
                <c:pt idx="3">
                  <c:v>180030665</c:v>
                </c:pt>
                <c:pt idx="4">
                  <c:v>340626305</c:v>
                </c:pt>
                <c:pt idx="5">
                  <c:v>163026832</c:v>
                </c:pt>
                <c:pt idx="6">
                  <c:v>60952230</c:v>
                </c:pt>
                <c:pt idx="7">
                  <c:v>254323171</c:v>
                </c:pt>
                <c:pt idx="8">
                  <c:v>143926219</c:v>
                </c:pt>
                <c:pt idx="9">
                  <c:v>156181093</c:v>
                </c:pt>
                <c:pt idx="10">
                  <c:v>79200000</c:v>
                </c:pt>
              </c:numCache>
            </c:numRef>
          </c:val>
        </c:ser>
        <c:dLbls>
          <c:showLegendKey val="0"/>
          <c:showVal val="0"/>
          <c:showCatName val="0"/>
          <c:showSerName val="0"/>
          <c:showPercent val="0"/>
          <c:showBubbleSize val="0"/>
        </c:dLbls>
        <c:gapWidth val="150"/>
        <c:shape val="cylinder"/>
        <c:axId val="72708864"/>
        <c:axId val="72710400"/>
        <c:axId val="0"/>
      </c:bar3DChart>
      <c:catAx>
        <c:axId val="72708864"/>
        <c:scaling>
          <c:orientation val="maxMin"/>
        </c:scaling>
        <c:delete val="0"/>
        <c:axPos val="l"/>
        <c:majorTickMark val="out"/>
        <c:minorTickMark val="none"/>
        <c:tickLblPos val="nextTo"/>
        <c:spPr>
          <a:noFill/>
          <a:ln>
            <a:noFill/>
          </a:ln>
        </c:spPr>
        <c:txPr>
          <a:bodyPr anchor="t" anchorCtr="0"/>
          <a:lstStyle/>
          <a:p>
            <a:pPr>
              <a:defRPr sz="1000" b="1" i="0" baseline="0">
                <a:solidFill>
                  <a:schemeClr val="tx2">
                    <a:lumMod val="75000"/>
                  </a:schemeClr>
                </a:solidFill>
              </a:defRPr>
            </a:pPr>
            <a:endParaRPr lang="pl-PL"/>
          </a:p>
        </c:txPr>
        <c:crossAx val="72710400"/>
        <c:crosses val="autoZero"/>
        <c:auto val="1"/>
        <c:lblAlgn val="ctr"/>
        <c:lblOffset val="100"/>
        <c:noMultiLvlLbl val="0"/>
      </c:catAx>
      <c:valAx>
        <c:axId val="72710400"/>
        <c:scaling>
          <c:orientation val="minMax"/>
        </c:scaling>
        <c:delete val="1"/>
        <c:axPos val="t"/>
        <c:majorGridlines>
          <c:spPr>
            <a:ln>
              <a:noFill/>
            </a:ln>
          </c:spPr>
        </c:majorGridlines>
        <c:numFmt formatCode="#,##0" sourceLinked="1"/>
        <c:majorTickMark val="out"/>
        <c:minorTickMark val="none"/>
        <c:tickLblPos val="none"/>
        <c:crossAx val="72708864"/>
        <c:crosses val="autoZero"/>
        <c:crossBetween val="between"/>
      </c:valAx>
      <c:spPr>
        <a:noFill/>
        <a:ln>
          <a:noFill/>
        </a:ln>
      </c:spPr>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31A89-055A-462E-9893-2F1E1F581A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F94F22C8-5765-413D-9904-613EC29D637C}">
      <dgm:prSet/>
      <dgm:spPr/>
      <dgm:t>
        <a:bodyPr/>
        <a:lstStyle/>
        <a:p>
          <a:pPr rtl="0"/>
          <a:r>
            <a:rPr lang="pl-PL" smtClean="0"/>
            <a:t>Zarząd Województwa Dolnośląskiego zaproponował  następujące Obszary Strategicznej Interwencji:</a:t>
          </a:r>
          <a:endParaRPr lang="pl-PL"/>
        </a:p>
      </dgm:t>
    </dgm:pt>
    <dgm:pt modelId="{517C6FD3-F52B-438B-8674-2D1E439618D1}" type="parTrans" cxnId="{CB2A1EAD-C089-4EE0-9133-F81BE722C804}">
      <dgm:prSet/>
      <dgm:spPr/>
      <dgm:t>
        <a:bodyPr/>
        <a:lstStyle/>
        <a:p>
          <a:endParaRPr lang="pl-PL"/>
        </a:p>
      </dgm:t>
    </dgm:pt>
    <dgm:pt modelId="{81B96C6E-DF01-425A-ACBC-2FF34734DDE6}" type="sibTrans" cxnId="{CB2A1EAD-C089-4EE0-9133-F81BE722C804}">
      <dgm:prSet/>
      <dgm:spPr/>
      <dgm:t>
        <a:bodyPr/>
        <a:lstStyle/>
        <a:p>
          <a:endParaRPr lang="pl-PL"/>
        </a:p>
      </dgm:t>
    </dgm:pt>
    <dgm:pt modelId="{995564EA-DC4A-4BFB-B878-67B5A2E0FD75}">
      <dgm:prSet/>
      <dgm:spPr/>
      <dgm:t>
        <a:bodyPr/>
        <a:lstStyle/>
        <a:p>
          <a:pPr rtl="0"/>
          <a:r>
            <a:rPr lang="pl-PL" smtClean="0"/>
            <a:t>•	Zachodni Obszar Interwencji - ok. 63,5 mln 	euro;</a:t>
          </a:r>
          <a:endParaRPr lang="pl-PL"/>
        </a:p>
      </dgm:t>
    </dgm:pt>
    <dgm:pt modelId="{33B0B32F-24D1-4AC1-B9B6-0FF93FF2428D}" type="parTrans" cxnId="{6BDC1069-4AE9-4267-8312-A058F6831318}">
      <dgm:prSet/>
      <dgm:spPr/>
      <dgm:t>
        <a:bodyPr/>
        <a:lstStyle/>
        <a:p>
          <a:endParaRPr lang="pl-PL"/>
        </a:p>
      </dgm:t>
    </dgm:pt>
    <dgm:pt modelId="{A2FCD51C-B3EC-4BE0-A4CF-C85256F12CF5}" type="sibTrans" cxnId="{6BDC1069-4AE9-4267-8312-A058F6831318}">
      <dgm:prSet/>
      <dgm:spPr/>
      <dgm:t>
        <a:bodyPr/>
        <a:lstStyle/>
        <a:p>
          <a:endParaRPr lang="pl-PL"/>
        </a:p>
      </dgm:t>
    </dgm:pt>
    <dgm:pt modelId="{23FC563F-F01E-4059-B163-86FCE34A2506}">
      <dgm:prSet/>
      <dgm:spPr/>
      <dgm:t>
        <a:bodyPr/>
        <a:lstStyle/>
        <a:p>
          <a:pPr rtl="0"/>
          <a:r>
            <a:rPr lang="pl-PL" dirty="0" smtClean="0"/>
            <a:t>•	Legnicko-Głogowski Obszar Interwencji - ok. 87,1 mln  euro;</a:t>
          </a:r>
          <a:endParaRPr lang="pl-PL" dirty="0"/>
        </a:p>
      </dgm:t>
    </dgm:pt>
    <dgm:pt modelId="{0E4CE141-4DAF-4E88-8FFD-3BFEF65185D3}" type="parTrans" cxnId="{E31D9472-F513-4F82-BB2B-7B66AF30AFC1}">
      <dgm:prSet/>
      <dgm:spPr/>
      <dgm:t>
        <a:bodyPr/>
        <a:lstStyle/>
        <a:p>
          <a:endParaRPr lang="pl-PL"/>
        </a:p>
      </dgm:t>
    </dgm:pt>
    <dgm:pt modelId="{728A2E2E-5BA1-4D08-8C97-B274CF019BC7}" type="sibTrans" cxnId="{E31D9472-F513-4F82-BB2B-7B66AF30AFC1}">
      <dgm:prSet/>
      <dgm:spPr/>
      <dgm:t>
        <a:bodyPr/>
        <a:lstStyle/>
        <a:p>
          <a:endParaRPr lang="pl-PL"/>
        </a:p>
      </dgm:t>
    </dgm:pt>
    <dgm:pt modelId="{421A1C49-864F-4AFE-BF5D-FA279EC54BF5}">
      <dgm:prSet/>
      <dgm:spPr/>
      <dgm:t>
        <a:bodyPr/>
        <a:lstStyle/>
        <a:p>
          <a:pPr rtl="0"/>
          <a:r>
            <a:rPr lang="pl-PL" dirty="0" smtClean="0"/>
            <a:t>•	Dzierżoniowsko-Kłodzko-Ząbkowicki Obszar Interwencji - 72,2 mln euro;</a:t>
          </a:r>
          <a:endParaRPr lang="pl-PL" dirty="0"/>
        </a:p>
      </dgm:t>
    </dgm:pt>
    <dgm:pt modelId="{9571FD86-B9D2-4ED2-B717-480BE107D8C7}" type="parTrans" cxnId="{15A9AAFA-0C88-4358-A8B2-ED927E53C21E}">
      <dgm:prSet/>
      <dgm:spPr/>
      <dgm:t>
        <a:bodyPr/>
        <a:lstStyle/>
        <a:p>
          <a:endParaRPr lang="pl-PL"/>
        </a:p>
      </dgm:t>
    </dgm:pt>
    <dgm:pt modelId="{4C1754A7-6574-4F3D-B643-98E307FB87F4}" type="sibTrans" cxnId="{15A9AAFA-0C88-4358-A8B2-ED927E53C21E}">
      <dgm:prSet/>
      <dgm:spPr/>
      <dgm:t>
        <a:bodyPr/>
        <a:lstStyle/>
        <a:p>
          <a:endParaRPr lang="pl-PL"/>
        </a:p>
      </dgm:t>
    </dgm:pt>
    <dgm:pt modelId="{7E9FF5BB-39AB-448F-B618-5D3E5DFF4881}">
      <dgm:prSet/>
      <dgm:spPr/>
      <dgm:t>
        <a:bodyPr/>
        <a:lstStyle/>
        <a:p>
          <a:pPr rtl="0"/>
          <a:r>
            <a:rPr lang="pl-PL" smtClean="0"/>
            <a:t>•	Obszar Interwencji Doliny Baryczy - 63,1 mln euro;</a:t>
          </a:r>
          <a:endParaRPr lang="pl-PL"/>
        </a:p>
      </dgm:t>
    </dgm:pt>
    <dgm:pt modelId="{0B7F7398-E889-4231-BAC1-68ADF97D7963}" type="parTrans" cxnId="{8A8FC514-4577-4243-8AA5-5CB4C8A9C41E}">
      <dgm:prSet/>
      <dgm:spPr/>
      <dgm:t>
        <a:bodyPr/>
        <a:lstStyle/>
        <a:p>
          <a:endParaRPr lang="pl-PL"/>
        </a:p>
      </dgm:t>
    </dgm:pt>
    <dgm:pt modelId="{4BDE6015-8646-4A4B-AD68-F38F29057AA2}" type="sibTrans" cxnId="{8A8FC514-4577-4243-8AA5-5CB4C8A9C41E}">
      <dgm:prSet/>
      <dgm:spPr/>
      <dgm:t>
        <a:bodyPr/>
        <a:lstStyle/>
        <a:p>
          <a:endParaRPr lang="pl-PL"/>
        </a:p>
      </dgm:t>
    </dgm:pt>
    <dgm:pt modelId="{D53350E9-B70E-4241-A1C5-624A2720EDF4}">
      <dgm:prSet/>
      <dgm:spPr/>
      <dgm:t>
        <a:bodyPr/>
        <a:lstStyle/>
        <a:p>
          <a:pPr rtl="0"/>
          <a:r>
            <a:rPr lang="pl-PL" dirty="0" smtClean="0"/>
            <a:t>•	Obszar Interwencji Równiny Wrocławskiej - 48,8 mln euro;</a:t>
          </a:r>
          <a:endParaRPr lang="pl-PL" dirty="0"/>
        </a:p>
      </dgm:t>
    </dgm:pt>
    <dgm:pt modelId="{ADAB7D34-F7FF-4799-A382-920C2268DEC3}" type="parTrans" cxnId="{FD5322D9-A5F5-477B-9439-459346AAF71F}">
      <dgm:prSet/>
      <dgm:spPr/>
      <dgm:t>
        <a:bodyPr/>
        <a:lstStyle/>
        <a:p>
          <a:endParaRPr lang="pl-PL"/>
        </a:p>
      </dgm:t>
    </dgm:pt>
    <dgm:pt modelId="{D1FE6CC0-D602-4148-B703-321439EB86C4}" type="sibTrans" cxnId="{FD5322D9-A5F5-477B-9439-459346AAF71F}">
      <dgm:prSet/>
      <dgm:spPr/>
      <dgm:t>
        <a:bodyPr/>
        <a:lstStyle/>
        <a:p>
          <a:endParaRPr lang="pl-PL"/>
        </a:p>
      </dgm:t>
    </dgm:pt>
    <dgm:pt modelId="{CD81253E-CB50-452F-820A-B62DA77F096B}" type="pres">
      <dgm:prSet presAssocID="{E2931A89-055A-462E-9893-2F1E1F581A30}" presName="linear" presStyleCnt="0">
        <dgm:presLayoutVars>
          <dgm:animLvl val="lvl"/>
          <dgm:resizeHandles val="exact"/>
        </dgm:presLayoutVars>
      </dgm:prSet>
      <dgm:spPr/>
      <dgm:t>
        <a:bodyPr/>
        <a:lstStyle/>
        <a:p>
          <a:endParaRPr lang="pl-PL"/>
        </a:p>
      </dgm:t>
    </dgm:pt>
    <dgm:pt modelId="{B27F372E-7526-4770-9E57-FA099077AD2F}" type="pres">
      <dgm:prSet presAssocID="{F94F22C8-5765-413D-9904-613EC29D637C}" presName="parentText" presStyleLbl="node1" presStyleIdx="0" presStyleCnt="6">
        <dgm:presLayoutVars>
          <dgm:chMax val="0"/>
          <dgm:bulletEnabled val="1"/>
        </dgm:presLayoutVars>
      </dgm:prSet>
      <dgm:spPr/>
      <dgm:t>
        <a:bodyPr/>
        <a:lstStyle/>
        <a:p>
          <a:endParaRPr lang="pl-PL"/>
        </a:p>
      </dgm:t>
    </dgm:pt>
    <dgm:pt modelId="{60A943EB-7F2B-4EAF-811D-22B48F466BFA}" type="pres">
      <dgm:prSet presAssocID="{81B96C6E-DF01-425A-ACBC-2FF34734DDE6}" presName="spacer" presStyleCnt="0"/>
      <dgm:spPr/>
    </dgm:pt>
    <dgm:pt modelId="{066C369F-4AE1-4DCB-A978-50B99A24484F}" type="pres">
      <dgm:prSet presAssocID="{995564EA-DC4A-4BFB-B878-67B5A2E0FD75}" presName="parentText" presStyleLbl="node1" presStyleIdx="1" presStyleCnt="6">
        <dgm:presLayoutVars>
          <dgm:chMax val="0"/>
          <dgm:bulletEnabled val="1"/>
        </dgm:presLayoutVars>
      </dgm:prSet>
      <dgm:spPr/>
      <dgm:t>
        <a:bodyPr/>
        <a:lstStyle/>
        <a:p>
          <a:endParaRPr lang="pl-PL"/>
        </a:p>
      </dgm:t>
    </dgm:pt>
    <dgm:pt modelId="{4782B7A7-E0F4-4ECE-83D2-6AC089CB4532}" type="pres">
      <dgm:prSet presAssocID="{A2FCD51C-B3EC-4BE0-A4CF-C85256F12CF5}" presName="spacer" presStyleCnt="0"/>
      <dgm:spPr/>
    </dgm:pt>
    <dgm:pt modelId="{C0039D6C-A50C-4E11-9DB6-12A09D1AFB67}" type="pres">
      <dgm:prSet presAssocID="{23FC563F-F01E-4059-B163-86FCE34A2506}" presName="parentText" presStyleLbl="node1" presStyleIdx="2" presStyleCnt="6">
        <dgm:presLayoutVars>
          <dgm:chMax val="0"/>
          <dgm:bulletEnabled val="1"/>
        </dgm:presLayoutVars>
      </dgm:prSet>
      <dgm:spPr/>
      <dgm:t>
        <a:bodyPr/>
        <a:lstStyle/>
        <a:p>
          <a:endParaRPr lang="pl-PL"/>
        </a:p>
      </dgm:t>
    </dgm:pt>
    <dgm:pt modelId="{2F167126-D4D0-421E-AF14-7A23B3D370F9}" type="pres">
      <dgm:prSet presAssocID="{728A2E2E-5BA1-4D08-8C97-B274CF019BC7}" presName="spacer" presStyleCnt="0"/>
      <dgm:spPr/>
    </dgm:pt>
    <dgm:pt modelId="{7A96A490-2003-4093-952B-6A9415A833B3}" type="pres">
      <dgm:prSet presAssocID="{421A1C49-864F-4AFE-BF5D-FA279EC54BF5}" presName="parentText" presStyleLbl="node1" presStyleIdx="3" presStyleCnt="6">
        <dgm:presLayoutVars>
          <dgm:chMax val="0"/>
          <dgm:bulletEnabled val="1"/>
        </dgm:presLayoutVars>
      </dgm:prSet>
      <dgm:spPr/>
      <dgm:t>
        <a:bodyPr/>
        <a:lstStyle/>
        <a:p>
          <a:endParaRPr lang="pl-PL"/>
        </a:p>
      </dgm:t>
    </dgm:pt>
    <dgm:pt modelId="{1CEA385C-ABF0-4D1B-8EA9-DBEB4543179B}" type="pres">
      <dgm:prSet presAssocID="{4C1754A7-6574-4F3D-B643-98E307FB87F4}" presName="spacer" presStyleCnt="0"/>
      <dgm:spPr/>
    </dgm:pt>
    <dgm:pt modelId="{779679A4-BF9F-414A-9EFC-AFDF4BBE8475}" type="pres">
      <dgm:prSet presAssocID="{7E9FF5BB-39AB-448F-B618-5D3E5DFF4881}" presName="parentText" presStyleLbl="node1" presStyleIdx="4" presStyleCnt="6">
        <dgm:presLayoutVars>
          <dgm:chMax val="0"/>
          <dgm:bulletEnabled val="1"/>
        </dgm:presLayoutVars>
      </dgm:prSet>
      <dgm:spPr/>
      <dgm:t>
        <a:bodyPr/>
        <a:lstStyle/>
        <a:p>
          <a:endParaRPr lang="pl-PL"/>
        </a:p>
      </dgm:t>
    </dgm:pt>
    <dgm:pt modelId="{F54F8CC0-DC66-4E22-8256-B4F475C9DA1A}" type="pres">
      <dgm:prSet presAssocID="{4BDE6015-8646-4A4B-AD68-F38F29057AA2}" presName="spacer" presStyleCnt="0"/>
      <dgm:spPr/>
    </dgm:pt>
    <dgm:pt modelId="{38D87245-7E8D-4DDA-91BA-EADF93856587}" type="pres">
      <dgm:prSet presAssocID="{D53350E9-B70E-4241-A1C5-624A2720EDF4}" presName="parentText" presStyleLbl="node1" presStyleIdx="5" presStyleCnt="6">
        <dgm:presLayoutVars>
          <dgm:chMax val="0"/>
          <dgm:bulletEnabled val="1"/>
        </dgm:presLayoutVars>
      </dgm:prSet>
      <dgm:spPr/>
      <dgm:t>
        <a:bodyPr/>
        <a:lstStyle/>
        <a:p>
          <a:endParaRPr lang="pl-PL"/>
        </a:p>
      </dgm:t>
    </dgm:pt>
  </dgm:ptLst>
  <dgm:cxnLst>
    <dgm:cxn modelId="{7B145B65-F6FE-4604-A8F1-C9196E3F9683}" type="presOf" srcId="{995564EA-DC4A-4BFB-B878-67B5A2E0FD75}" destId="{066C369F-4AE1-4DCB-A978-50B99A24484F}" srcOrd="0" destOrd="0" presId="urn:microsoft.com/office/officeart/2005/8/layout/vList2"/>
    <dgm:cxn modelId="{FD5322D9-A5F5-477B-9439-459346AAF71F}" srcId="{E2931A89-055A-462E-9893-2F1E1F581A30}" destId="{D53350E9-B70E-4241-A1C5-624A2720EDF4}" srcOrd="5" destOrd="0" parTransId="{ADAB7D34-F7FF-4799-A382-920C2268DEC3}" sibTransId="{D1FE6CC0-D602-4148-B703-321439EB86C4}"/>
    <dgm:cxn modelId="{194C1E86-AA76-4BC6-B6D4-93DB4F3E6AEB}" type="presOf" srcId="{D53350E9-B70E-4241-A1C5-624A2720EDF4}" destId="{38D87245-7E8D-4DDA-91BA-EADF93856587}" srcOrd="0" destOrd="0" presId="urn:microsoft.com/office/officeart/2005/8/layout/vList2"/>
    <dgm:cxn modelId="{E31D9472-F513-4F82-BB2B-7B66AF30AFC1}" srcId="{E2931A89-055A-462E-9893-2F1E1F581A30}" destId="{23FC563F-F01E-4059-B163-86FCE34A2506}" srcOrd="2" destOrd="0" parTransId="{0E4CE141-4DAF-4E88-8FFD-3BFEF65185D3}" sibTransId="{728A2E2E-5BA1-4D08-8C97-B274CF019BC7}"/>
    <dgm:cxn modelId="{A10A6555-FB22-4ECA-B5FC-DC4B816A0B4A}" type="presOf" srcId="{7E9FF5BB-39AB-448F-B618-5D3E5DFF4881}" destId="{779679A4-BF9F-414A-9EFC-AFDF4BBE8475}" srcOrd="0" destOrd="0" presId="urn:microsoft.com/office/officeart/2005/8/layout/vList2"/>
    <dgm:cxn modelId="{6BDC1069-4AE9-4267-8312-A058F6831318}" srcId="{E2931A89-055A-462E-9893-2F1E1F581A30}" destId="{995564EA-DC4A-4BFB-B878-67B5A2E0FD75}" srcOrd="1" destOrd="0" parTransId="{33B0B32F-24D1-4AC1-B9B6-0FF93FF2428D}" sibTransId="{A2FCD51C-B3EC-4BE0-A4CF-C85256F12CF5}"/>
    <dgm:cxn modelId="{62933005-BA74-4D2A-AC71-6F27F03288B7}" type="presOf" srcId="{23FC563F-F01E-4059-B163-86FCE34A2506}" destId="{C0039D6C-A50C-4E11-9DB6-12A09D1AFB67}" srcOrd="0" destOrd="0" presId="urn:microsoft.com/office/officeart/2005/8/layout/vList2"/>
    <dgm:cxn modelId="{B7C0B079-AEEB-49FA-B44F-53DF27AA0913}" type="presOf" srcId="{F94F22C8-5765-413D-9904-613EC29D637C}" destId="{B27F372E-7526-4770-9E57-FA099077AD2F}" srcOrd="0" destOrd="0" presId="urn:microsoft.com/office/officeart/2005/8/layout/vList2"/>
    <dgm:cxn modelId="{15A9AAFA-0C88-4358-A8B2-ED927E53C21E}" srcId="{E2931A89-055A-462E-9893-2F1E1F581A30}" destId="{421A1C49-864F-4AFE-BF5D-FA279EC54BF5}" srcOrd="3" destOrd="0" parTransId="{9571FD86-B9D2-4ED2-B717-480BE107D8C7}" sibTransId="{4C1754A7-6574-4F3D-B643-98E307FB87F4}"/>
    <dgm:cxn modelId="{CB2A1EAD-C089-4EE0-9133-F81BE722C804}" srcId="{E2931A89-055A-462E-9893-2F1E1F581A30}" destId="{F94F22C8-5765-413D-9904-613EC29D637C}" srcOrd="0" destOrd="0" parTransId="{517C6FD3-F52B-438B-8674-2D1E439618D1}" sibTransId="{81B96C6E-DF01-425A-ACBC-2FF34734DDE6}"/>
    <dgm:cxn modelId="{61788AB3-0869-41E4-B9D8-17A1FE4ED41B}" type="presOf" srcId="{E2931A89-055A-462E-9893-2F1E1F581A30}" destId="{CD81253E-CB50-452F-820A-B62DA77F096B}" srcOrd="0" destOrd="0" presId="urn:microsoft.com/office/officeart/2005/8/layout/vList2"/>
    <dgm:cxn modelId="{A96CAB0B-A874-4A23-A6A1-FE5A68D3CD5E}" type="presOf" srcId="{421A1C49-864F-4AFE-BF5D-FA279EC54BF5}" destId="{7A96A490-2003-4093-952B-6A9415A833B3}" srcOrd="0" destOrd="0" presId="urn:microsoft.com/office/officeart/2005/8/layout/vList2"/>
    <dgm:cxn modelId="{8A8FC514-4577-4243-8AA5-5CB4C8A9C41E}" srcId="{E2931A89-055A-462E-9893-2F1E1F581A30}" destId="{7E9FF5BB-39AB-448F-B618-5D3E5DFF4881}" srcOrd="4" destOrd="0" parTransId="{0B7F7398-E889-4231-BAC1-68ADF97D7963}" sibTransId="{4BDE6015-8646-4A4B-AD68-F38F29057AA2}"/>
    <dgm:cxn modelId="{25BAA416-1858-4682-A1C4-9A606B38AF67}" type="presParOf" srcId="{CD81253E-CB50-452F-820A-B62DA77F096B}" destId="{B27F372E-7526-4770-9E57-FA099077AD2F}" srcOrd="0" destOrd="0" presId="urn:microsoft.com/office/officeart/2005/8/layout/vList2"/>
    <dgm:cxn modelId="{CA0C5D80-D8B7-46E3-BCD4-51E038754C48}" type="presParOf" srcId="{CD81253E-CB50-452F-820A-B62DA77F096B}" destId="{60A943EB-7F2B-4EAF-811D-22B48F466BFA}" srcOrd="1" destOrd="0" presId="urn:microsoft.com/office/officeart/2005/8/layout/vList2"/>
    <dgm:cxn modelId="{4F8475EF-CAEE-488A-AB23-7DBCAD9DC16B}" type="presParOf" srcId="{CD81253E-CB50-452F-820A-B62DA77F096B}" destId="{066C369F-4AE1-4DCB-A978-50B99A24484F}" srcOrd="2" destOrd="0" presId="urn:microsoft.com/office/officeart/2005/8/layout/vList2"/>
    <dgm:cxn modelId="{06100267-99C6-4B26-AE44-90CAF3E4397A}" type="presParOf" srcId="{CD81253E-CB50-452F-820A-B62DA77F096B}" destId="{4782B7A7-E0F4-4ECE-83D2-6AC089CB4532}" srcOrd="3" destOrd="0" presId="urn:microsoft.com/office/officeart/2005/8/layout/vList2"/>
    <dgm:cxn modelId="{360763A3-2305-472B-97FE-F4FD9F5B9F96}" type="presParOf" srcId="{CD81253E-CB50-452F-820A-B62DA77F096B}" destId="{C0039D6C-A50C-4E11-9DB6-12A09D1AFB67}" srcOrd="4" destOrd="0" presId="urn:microsoft.com/office/officeart/2005/8/layout/vList2"/>
    <dgm:cxn modelId="{41B5A275-6487-4ECD-B819-16007BC8E4D8}" type="presParOf" srcId="{CD81253E-CB50-452F-820A-B62DA77F096B}" destId="{2F167126-D4D0-421E-AF14-7A23B3D370F9}" srcOrd="5" destOrd="0" presId="urn:microsoft.com/office/officeart/2005/8/layout/vList2"/>
    <dgm:cxn modelId="{3A1DDFB4-E812-4AF3-A1E6-7D696E502ABA}" type="presParOf" srcId="{CD81253E-CB50-452F-820A-B62DA77F096B}" destId="{7A96A490-2003-4093-952B-6A9415A833B3}" srcOrd="6" destOrd="0" presId="urn:microsoft.com/office/officeart/2005/8/layout/vList2"/>
    <dgm:cxn modelId="{FB1065A1-44B4-4949-9806-EC3206148A39}" type="presParOf" srcId="{CD81253E-CB50-452F-820A-B62DA77F096B}" destId="{1CEA385C-ABF0-4D1B-8EA9-DBEB4543179B}" srcOrd="7" destOrd="0" presId="urn:microsoft.com/office/officeart/2005/8/layout/vList2"/>
    <dgm:cxn modelId="{7FD157CC-AA88-4328-BD0E-2FA69D6E475C}" type="presParOf" srcId="{CD81253E-CB50-452F-820A-B62DA77F096B}" destId="{779679A4-BF9F-414A-9EFC-AFDF4BBE8475}" srcOrd="8" destOrd="0" presId="urn:microsoft.com/office/officeart/2005/8/layout/vList2"/>
    <dgm:cxn modelId="{EDEB3C12-B489-4ABA-8D9F-21549E6DD131}" type="presParOf" srcId="{CD81253E-CB50-452F-820A-B62DA77F096B}" destId="{F54F8CC0-DC66-4E22-8256-B4F475C9DA1A}" srcOrd="9" destOrd="0" presId="urn:microsoft.com/office/officeart/2005/8/layout/vList2"/>
    <dgm:cxn modelId="{724D1CAB-BD4C-4C41-85DE-9478F12BB9FB}" type="presParOf" srcId="{CD81253E-CB50-452F-820A-B62DA77F096B}" destId="{38D87245-7E8D-4DDA-91BA-EADF93856587}"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F372E-7526-4770-9E57-FA099077AD2F}">
      <dsp:nvSpPr>
        <dsp:cNvPr id="0" name=""/>
        <dsp:cNvSpPr/>
      </dsp:nvSpPr>
      <dsp:spPr>
        <a:xfrm>
          <a:off x="0" y="111801"/>
          <a:ext cx="8229599"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pl-PL" sz="1700" kern="1200" smtClean="0"/>
            <a:t>Zarząd Województwa Dolnośląskiego zaproponował  następujące Obszary Strategicznej Interwencji:</a:t>
          </a:r>
          <a:endParaRPr lang="pl-PL" sz="1700" kern="1200"/>
        </a:p>
      </dsp:txBody>
      <dsp:txXfrm>
        <a:off x="33012" y="144813"/>
        <a:ext cx="8163575" cy="610236"/>
      </dsp:txXfrm>
    </dsp:sp>
    <dsp:sp modelId="{066C369F-4AE1-4DCB-A978-50B99A24484F}">
      <dsp:nvSpPr>
        <dsp:cNvPr id="0" name=""/>
        <dsp:cNvSpPr/>
      </dsp:nvSpPr>
      <dsp:spPr>
        <a:xfrm>
          <a:off x="0" y="837021"/>
          <a:ext cx="8229599"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pl-PL" sz="1700" kern="1200" smtClean="0"/>
            <a:t>•	Zachodni Obszar Interwencji - ok. 63,5 mln 	euro;</a:t>
          </a:r>
          <a:endParaRPr lang="pl-PL" sz="1700" kern="1200"/>
        </a:p>
      </dsp:txBody>
      <dsp:txXfrm>
        <a:off x="33012" y="870033"/>
        <a:ext cx="8163575" cy="610236"/>
      </dsp:txXfrm>
    </dsp:sp>
    <dsp:sp modelId="{C0039D6C-A50C-4E11-9DB6-12A09D1AFB67}">
      <dsp:nvSpPr>
        <dsp:cNvPr id="0" name=""/>
        <dsp:cNvSpPr/>
      </dsp:nvSpPr>
      <dsp:spPr>
        <a:xfrm>
          <a:off x="0" y="1562241"/>
          <a:ext cx="8229599"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pl-PL" sz="1700" kern="1200" dirty="0" smtClean="0"/>
            <a:t>•	Legnicko-Głogowski Obszar Interwencji - ok. 87,1 mln  euro;</a:t>
          </a:r>
          <a:endParaRPr lang="pl-PL" sz="1700" kern="1200" dirty="0"/>
        </a:p>
      </dsp:txBody>
      <dsp:txXfrm>
        <a:off x="33012" y="1595253"/>
        <a:ext cx="8163575" cy="610236"/>
      </dsp:txXfrm>
    </dsp:sp>
    <dsp:sp modelId="{7A96A490-2003-4093-952B-6A9415A833B3}">
      <dsp:nvSpPr>
        <dsp:cNvPr id="0" name=""/>
        <dsp:cNvSpPr/>
      </dsp:nvSpPr>
      <dsp:spPr>
        <a:xfrm>
          <a:off x="0" y="2287461"/>
          <a:ext cx="8229599"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pl-PL" sz="1700" kern="1200" dirty="0" smtClean="0"/>
            <a:t>•	Dzierżoniowsko-Kłodzko-Ząbkowicki Obszar Interwencji - 72,2 mln euro;</a:t>
          </a:r>
          <a:endParaRPr lang="pl-PL" sz="1700" kern="1200" dirty="0"/>
        </a:p>
      </dsp:txBody>
      <dsp:txXfrm>
        <a:off x="33012" y="2320473"/>
        <a:ext cx="8163575" cy="610236"/>
      </dsp:txXfrm>
    </dsp:sp>
    <dsp:sp modelId="{779679A4-BF9F-414A-9EFC-AFDF4BBE8475}">
      <dsp:nvSpPr>
        <dsp:cNvPr id="0" name=""/>
        <dsp:cNvSpPr/>
      </dsp:nvSpPr>
      <dsp:spPr>
        <a:xfrm>
          <a:off x="0" y="3012681"/>
          <a:ext cx="8229599"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pl-PL" sz="1700" kern="1200" smtClean="0"/>
            <a:t>•	Obszar Interwencji Doliny Baryczy - 63,1 mln euro;</a:t>
          </a:r>
          <a:endParaRPr lang="pl-PL" sz="1700" kern="1200"/>
        </a:p>
      </dsp:txBody>
      <dsp:txXfrm>
        <a:off x="33012" y="3045693"/>
        <a:ext cx="8163575" cy="610236"/>
      </dsp:txXfrm>
    </dsp:sp>
    <dsp:sp modelId="{38D87245-7E8D-4DDA-91BA-EADF93856587}">
      <dsp:nvSpPr>
        <dsp:cNvPr id="0" name=""/>
        <dsp:cNvSpPr/>
      </dsp:nvSpPr>
      <dsp:spPr>
        <a:xfrm>
          <a:off x="0" y="3737901"/>
          <a:ext cx="8229599"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pl-PL" sz="1700" kern="1200" dirty="0" smtClean="0"/>
            <a:t>•	Obszar Interwencji Równiny Wrocławskiej - 48,8 mln euro;</a:t>
          </a:r>
          <a:endParaRPr lang="pl-PL" sz="1700" kern="1200" dirty="0"/>
        </a:p>
      </dsp:txBody>
      <dsp:txXfrm>
        <a:off x="33012" y="3770913"/>
        <a:ext cx="8163575"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2960" cy="49704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5193" y="0"/>
            <a:ext cx="2942960" cy="497047"/>
          </a:xfrm>
          <a:prstGeom prst="rect">
            <a:avLst/>
          </a:prstGeom>
        </p:spPr>
        <p:txBody>
          <a:bodyPr vert="horz" lIns="91440" tIns="45720" rIns="91440" bIns="45720" rtlCol="0"/>
          <a:lstStyle>
            <a:lvl1pPr algn="r">
              <a:defRPr sz="1200"/>
            </a:lvl1pPr>
          </a:lstStyle>
          <a:p>
            <a:fld id="{BA5FD61E-EE5E-4BB4-A16A-47BA4AD831F2}" type="datetimeFigureOut">
              <a:rPr lang="pl-PL" smtClean="0"/>
              <a:pPr/>
              <a:t>2015-06-24</a:t>
            </a:fld>
            <a:endParaRPr lang="pl-PL"/>
          </a:p>
        </p:txBody>
      </p:sp>
      <p:sp>
        <p:nvSpPr>
          <p:cNvPr id="4" name="Symbol zastępczy stopki 3"/>
          <p:cNvSpPr>
            <a:spLocks noGrp="1"/>
          </p:cNvSpPr>
          <p:nvPr>
            <p:ph type="ftr" sz="quarter" idx="2"/>
          </p:nvPr>
        </p:nvSpPr>
        <p:spPr>
          <a:xfrm>
            <a:off x="0" y="9431179"/>
            <a:ext cx="2942960" cy="497046"/>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5193" y="9431179"/>
            <a:ext cx="2942960" cy="497046"/>
          </a:xfrm>
          <a:prstGeom prst="rect">
            <a:avLst/>
          </a:prstGeom>
        </p:spPr>
        <p:txBody>
          <a:bodyPr vert="horz" lIns="91440" tIns="45720" rIns="91440" bIns="45720" rtlCol="0" anchor="b"/>
          <a:lstStyle>
            <a:lvl1pPr algn="r">
              <a:defRPr sz="1200"/>
            </a:lvl1pPr>
          </a:lstStyle>
          <a:p>
            <a:fld id="{7F765EEA-BA8E-4675-B3C6-32A10F2D44CF}" type="slidenum">
              <a:rPr lang="pl-PL" smtClean="0"/>
              <a:pPr/>
              <a:t>‹#›</a:t>
            </a:fld>
            <a:endParaRPr lang="pl-PL"/>
          </a:p>
        </p:txBody>
      </p:sp>
    </p:spTree>
    <p:extLst>
      <p:ext uri="{BB962C8B-B14F-4D97-AF65-F5344CB8AC3E}">
        <p14:creationId xmlns:p14="http://schemas.microsoft.com/office/powerpoint/2010/main" val="1472464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2221" cy="496491"/>
          </a:xfrm>
          <a:prstGeom prst="rect">
            <a:avLst/>
          </a:prstGeom>
        </p:spPr>
        <p:txBody>
          <a:bodyPr vert="horz" lIns="91431" tIns="45715" rIns="91431" bIns="45715" rtlCol="0"/>
          <a:lstStyle>
            <a:lvl1pPr algn="l">
              <a:defRPr sz="1200"/>
            </a:lvl1pPr>
          </a:lstStyle>
          <a:p>
            <a:endParaRPr lang="pl-PL"/>
          </a:p>
        </p:txBody>
      </p:sp>
      <p:sp>
        <p:nvSpPr>
          <p:cNvPr id="3" name="Symbol zastępczy daty 2"/>
          <p:cNvSpPr>
            <a:spLocks noGrp="1"/>
          </p:cNvSpPr>
          <p:nvPr>
            <p:ph type="dt" idx="1"/>
          </p:nvPr>
        </p:nvSpPr>
        <p:spPr>
          <a:xfrm>
            <a:off x="3845947" y="0"/>
            <a:ext cx="2942221" cy="496491"/>
          </a:xfrm>
          <a:prstGeom prst="rect">
            <a:avLst/>
          </a:prstGeom>
        </p:spPr>
        <p:txBody>
          <a:bodyPr vert="horz" lIns="91431" tIns="45715" rIns="91431" bIns="45715" rtlCol="0"/>
          <a:lstStyle>
            <a:lvl1pPr algn="r">
              <a:defRPr sz="1200"/>
            </a:lvl1pPr>
          </a:lstStyle>
          <a:p>
            <a:fld id="{2C047D7E-E1AE-44CA-8AD9-818990EB5967}" type="datetimeFigureOut">
              <a:rPr lang="pl-PL" smtClean="0"/>
              <a:pPr/>
              <a:t>2015-06-24</a:t>
            </a:fld>
            <a:endParaRPr lang="pl-PL"/>
          </a:p>
        </p:txBody>
      </p:sp>
      <p:sp>
        <p:nvSpPr>
          <p:cNvPr id="4" name="Symbol zastępczy obrazu slajdu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31" tIns="45715" rIns="91431" bIns="45715" rtlCol="0" anchor="ctr"/>
          <a:lstStyle/>
          <a:p>
            <a:endParaRPr lang="pl-PL"/>
          </a:p>
        </p:txBody>
      </p:sp>
      <p:sp>
        <p:nvSpPr>
          <p:cNvPr id="5" name="Symbol zastępczy notatek 4"/>
          <p:cNvSpPr>
            <a:spLocks noGrp="1"/>
          </p:cNvSpPr>
          <p:nvPr>
            <p:ph type="body" sz="quarter" idx="3"/>
          </p:nvPr>
        </p:nvSpPr>
        <p:spPr>
          <a:xfrm>
            <a:off x="678974" y="4716662"/>
            <a:ext cx="5431790" cy="4468416"/>
          </a:xfrm>
          <a:prstGeom prst="rect">
            <a:avLst/>
          </a:prstGeom>
        </p:spPr>
        <p:txBody>
          <a:bodyPr vert="horz" lIns="91431" tIns="45715" rIns="91431" bIns="45715"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31599"/>
            <a:ext cx="2942221" cy="496491"/>
          </a:xfrm>
          <a:prstGeom prst="rect">
            <a:avLst/>
          </a:prstGeom>
        </p:spPr>
        <p:txBody>
          <a:bodyPr vert="horz" lIns="91431" tIns="45715" rIns="91431" bIns="45715"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5947" y="9431599"/>
            <a:ext cx="2942221" cy="496491"/>
          </a:xfrm>
          <a:prstGeom prst="rect">
            <a:avLst/>
          </a:prstGeom>
        </p:spPr>
        <p:txBody>
          <a:bodyPr vert="horz" lIns="91431" tIns="45715" rIns="91431" bIns="45715" rtlCol="0" anchor="b"/>
          <a:lstStyle>
            <a:lvl1pPr algn="r">
              <a:defRPr sz="1200"/>
            </a:lvl1pPr>
          </a:lstStyle>
          <a:p>
            <a:fld id="{90112FF2-7DDC-4FF6-BF41-F57EA27FE154}" type="slidenum">
              <a:rPr lang="pl-PL" smtClean="0"/>
              <a:pPr/>
              <a:t>‹#›</a:t>
            </a:fld>
            <a:endParaRPr lang="pl-PL"/>
          </a:p>
        </p:txBody>
      </p:sp>
    </p:spTree>
    <p:extLst>
      <p:ext uri="{BB962C8B-B14F-4D97-AF65-F5344CB8AC3E}">
        <p14:creationId xmlns:p14="http://schemas.microsoft.com/office/powerpoint/2010/main" val="27055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12</a:t>
            </a:fld>
            <a:endParaRPr lang="pl-PL"/>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102</a:t>
            </a:fld>
            <a:endParaRPr lang="pl-PL"/>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103</a:t>
            </a:fld>
            <a:endParaRPr lang="pl-PL"/>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104</a:t>
            </a:fld>
            <a:endParaRPr lang="pl-PL"/>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105</a:t>
            </a:fld>
            <a:endParaRPr lang="pl-PL"/>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106</a:t>
            </a:fld>
            <a:endParaRPr lang="pl-PL"/>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107</a:t>
            </a:fld>
            <a:endParaRPr lang="pl-PL"/>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108</a:t>
            </a:fld>
            <a:endParaRPr lang="pl-PL"/>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109</a:t>
            </a:fld>
            <a:endParaRPr lang="pl-PL"/>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110</a:t>
            </a:fld>
            <a:endParaRPr lang="pl-PL"/>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111</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13</a:t>
            </a:fld>
            <a:endParaRPr lang="pl-PL"/>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112</a:t>
            </a:fld>
            <a:endParaRPr lang="pl-PL"/>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113</a:t>
            </a:fld>
            <a:endParaRPr lang="pl-PL"/>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114</a:t>
            </a:fld>
            <a:endParaRPr lang="pl-PL"/>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115</a:t>
            </a:fld>
            <a:endParaRPr lang="pl-PL"/>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116</a:t>
            </a:fld>
            <a:endParaRPr lang="pl-PL"/>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117</a:t>
            </a:fld>
            <a:endParaRPr lang="pl-PL"/>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118</a:t>
            </a:fld>
            <a:endParaRPr lang="pl-PL"/>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119</a:t>
            </a:fld>
            <a:endParaRPr lang="pl-PL"/>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120</a:t>
            </a:fld>
            <a:endParaRPr lang="pl-PL"/>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121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14</a:t>
            </a:fld>
            <a:endParaRPr lang="pl-PL"/>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122</a:t>
            </a:fld>
            <a:endParaRPr lang="pl-PL"/>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123</a:t>
            </a:fld>
            <a:endParaRPr lang="pl-PL"/>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124</a:t>
            </a:fld>
            <a:endParaRPr lang="pl-PL"/>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125</a:t>
            </a:fld>
            <a:endParaRPr lang="pl-PL"/>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126</a:t>
            </a:fld>
            <a:endParaRPr lang="pl-PL"/>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506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79D5B7-9244-4D5C-AD8F-495D73268EC3}" type="slidenum">
              <a:rPr lang="pl-PL" smtClean="0"/>
              <a:pPr fontAlgn="base">
                <a:spcBef>
                  <a:spcPct val="0"/>
                </a:spcBef>
                <a:spcAft>
                  <a:spcPct val="0"/>
                </a:spcAft>
                <a:defRPr/>
              </a:pPr>
              <a:t>127</a:t>
            </a:fld>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15</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16</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17</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18</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1" u="sng" dirty="0" smtClean="0"/>
              <a:t>Regionalny Program Operacyjny Województwa Dolnośląskiego 2014-2020 został podzielony na 11 Osi priorytetowych. Wsparcie Unii Europejskiej na realizacje zaplanowanych działań wynosi </a:t>
            </a:r>
            <a:br>
              <a:rPr lang="pl-PL" b="1" u="sng" dirty="0" smtClean="0"/>
            </a:br>
            <a:r>
              <a:rPr lang="pl-PL" b="1" u="sng" dirty="0" smtClean="0"/>
              <a:t>2 252 546 589 euro.</a:t>
            </a:r>
          </a:p>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23</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24</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25</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26</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27</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28</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29</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30</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31</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defTabSz="914308">
              <a:defRPr/>
            </a:pPr>
            <a:r>
              <a:rPr lang="pl-PL" dirty="0" smtClean="0"/>
              <a:t>Wykazane działania nie stanowią katalogu zamkniętego,</a:t>
            </a:r>
            <a:r>
              <a:rPr lang="pl-PL" baseline="0" dirty="0" smtClean="0"/>
              <a:t> są to główne działania planowane do realizacji w ramach 10 osi priorytetowej.</a:t>
            </a:r>
            <a:endParaRPr lang="pl-PL" dirty="0" smtClean="0"/>
          </a:p>
          <a:p>
            <a:pPr defTabSz="914308">
              <a:defRP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85CFFAF9-57E1-4EB7-BFBB-C5682369E28F}" type="slidenum">
              <a:rPr lang="pl-PL" smtClean="0"/>
              <a:pPr/>
              <a:t>3</a:t>
            </a:fld>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32</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33</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34</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35</a:t>
            </a:fld>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36</a:t>
            </a:fld>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37</a:t>
            </a:fld>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38</a:t>
            </a:fld>
            <a:endParaRPr 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39</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40</a:t>
            </a:fld>
            <a:endParaRPr 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41</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defTabSz="914308">
              <a:defRPr/>
            </a:pPr>
            <a:r>
              <a:rPr lang="pl-PL" dirty="0" smtClean="0"/>
              <a:t>Wykazane działania nie stanowią katalogu zamkniętego,</a:t>
            </a:r>
            <a:r>
              <a:rPr lang="pl-PL" baseline="0" dirty="0" smtClean="0"/>
              <a:t> są to główne działania planowane do realizacji w ramach 10 osi priorytetowej.</a:t>
            </a:r>
            <a:endParaRPr lang="pl-PL" dirty="0" smtClean="0"/>
          </a:p>
          <a:p>
            <a:pPr defTabSz="914308">
              <a:defRP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85CFFAF9-57E1-4EB7-BFBB-C5682369E28F}" type="slidenum">
              <a:rPr lang="pl-PL" smtClean="0"/>
              <a:pPr/>
              <a:t>4</a:t>
            </a:fld>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42</a:t>
            </a:fld>
            <a:endParaRPr lang="pl-P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43</a:t>
            </a:fld>
            <a:endParaRPr lang="pl-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44</a:t>
            </a:fld>
            <a:endParaRPr lang="pl-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45</a:t>
            </a:fld>
            <a:endParaRPr lang="pl-P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46</a:t>
            </a:fld>
            <a:endParaRPr lang="pl-P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47</a:t>
            </a:fld>
            <a:endParaRPr lang="pl-P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48</a:t>
            </a:fld>
            <a:endParaRPr lang="pl-P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49</a:t>
            </a:fld>
            <a:endParaRPr lang="pl-P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50</a:t>
            </a:fld>
            <a:endParaRPr lang="pl-P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51</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Wsparcie dla Obszarów Strategicznej Interwencji zgodnie ze stanowiskiem KE nie będzie tworzyło nowego, dodatkowego instrumentu terytorialnego, będzie wsparciem wpisującym i realizującym Strategię Rozwoju Województwa Dolnośląskiego 2020 poprzez geograficzne dedykowanie konkursów w zależności od sytuacji gospodarczo-społecznej danego obszaru w wybranych priorytetach inwestycyjnych. Wysokość środków na poszczególne nabory dla OSI będzie ustalana na etapie ogłaszania konkursów</a:t>
            </a:r>
          </a:p>
          <a:p>
            <a:endParaRPr lang="pl-PL" dirty="0"/>
          </a:p>
        </p:txBody>
      </p:sp>
      <p:sp>
        <p:nvSpPr>
          <p:cNvPr id="4" name="Symbol zastępczy numeru slajdu 3"/>
          <p:cNvSpPr>
            <a:spLocks noGrp="1"/>
          </p:cNvSpPr>
          <p:nvPr>
            <p:ph type="sldNum" sz="quarter" idx="10"/>
          </p:nvPr>
        </p:nvSpPr>
        <p:spPr/>
        <p:txBody>
          <a:bodyPr/>
          <a:lstStyle/>
          <a:p>
            <a:fld id="{FEF13531-2B02-43D3-9676-7645B1E76C45}" type="slidenum">
              <a:rPr lang="pl-PL" smtClean="0"/>
              <a:t>6</a:t>
            </a:fld>
            <a:endParaRPr lang="pl-PL"/>
          </a:p>
        </p:txBody>
      </p:sp>
    </p:spTree>
    <p:extLst>
      <p:ext uri="{BB962C8B-B14F-4D97-AF65-F5344CB8AC3E}">
        <p14:creationId xmlns:p14="http://schemas.microsoft.com/office/powerpoint/2010/main" val="439959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52</a:t>
            </a:fld>
            <a:endParaRPr lang="pl-P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53</a:t>
            </a:fld>
            <a:endParaRPr lang="pl-P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54</a:t>
            </a:fld>
            <a:endParaRPr lang="pl-P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55</a:t>
            </a:fld>
            <a:endParaRPr lang="pl-P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56</a:t>
            </a:fld>
            <a:endParaRPr lang="pl-P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57</a:t>
            </a:fld>
            <a:endParaRPr lang="pl-P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58</a:t>
            </a:fld>
            <a:endParaRPr lang="pl-P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59</a:t>
            </a:fld>
            <a:endParaRPr lang="pl-P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60</a:t>
            </a:fld>
            <a:endParaRPr lang="pl-P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61</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defTabSz="914217">
              <a:defRPr/>
            </a:pPr>
            <a:r>
              <a:rPr lang="pl-PL" dirty="0" smtClean="0"/>
              <a:t>Wykazane działania nie stanowią katalogu zamkniętego,</a:t>
            </a:r>
            <a:r>
              <a:rPr lang="pl-PL" baseline="0" dirty="0" smtClean="0"/>
              <a:t> są to główne działania planowane do realizacji w ramach 10 osi priorytetowej.</a:t>
            </a:r>
            <a:endParaRPr lang="pl-PL" dirty="0" smtClean="0"/>
          </a:p>
          <a:p>
            <a:pPr defTabSz="914217">
              <a:defRP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85CFFAF9-57E1-4EB7-BFBB-C5682369E28F}" type="slidenum">
              <a:rPr lang="pl-PL" smtClean="0"/>
              <a:pPr/>
              <a:t>8</a:t>
            </a:fld>
            <a:endParaRPr lang="pl-P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62</a:t>
            </a:fld>
            <a:endParaRPr lang="pl-P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63</a:t>
            </a:fld>
            <a:endParaRPr lang="pl-P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64</a:t>
            </a:fld>
            <a:endParaRPr lang="pl-P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solidFill>
                  <a:prstClr val="black"/>
                </a:solidFill>
              </a:rPr>
              <a:pPr/>
              <a:t>65</a:t>
            </a:fld>
            <a:endParaRPr lang="pl-PL">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solidFill>
                  <a:prstClr val="black"/>
                </a:solidFill>
              </a:rPr>
              <a:pPr/>
              <a:t>66</a:t>
            </a:fld>
            <a:endParaRPr lang="pl-PL">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solidFill>
                  <a:prstClr val="black"/>
                </a:solidFill>
              </a:rPr>
              <a:pPr/>
              <a:t>67</a:t>
            </a:fld>
            <a:endParaRPr lang="pl-PL">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solidFill>
                  <a:prstClr val="black"/>
                </a:solidFill>
              </a:rPr>
              <a:pPr/>
              <a:t>68</a:t>
            </a:fld>
            <a:endParaRPr lang="pl-PL">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solidFill>
                  <a:prstClr val="black"/>
                </a:solidFill>
              </a:rPr>
              <a:pPr/>
              <a:t>69</a:t>
            </a:fld>
            <a:endParaRPr lang="pl-PL">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70</a:t>
            </a:fld>
            <a:endParaRPr lang="pl-P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71</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defTabSz="914217">
              <a:defRPr/>
            </a:pPr>
            <a:r>
              <a:rPr lang="pl-PL" dirty="0" smtClean="0"/>
              <a:t>Wykazane działania nie stanowią katalogu zamkniętego,</a:t>
            </a:r>
            <a:r>
              <a:rPr lang="pl-PL" baseline="0" dirty="0" smtClean="0"/>
              <a:t> są to główne działania planowane do realizacji w ramach 10 osi priorytetowej.</a:t>
            </a:r>
            <a:endParaRPr lang="pl-PL" dirty="0" smtClean="0"/>
          </a:p>
          <a:p>
            <a:pPr defTabSz="914217">
              <a:defRP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85CFFAF9-57E1-4EB7-BFBB-C5682369E28F}" type="slidenum">
              <a:rPr lang="pl-PL" smtClean="0"/>
              <a:pPr/>
              <a:t>9</a:t>
            </a:fld>
            <a:endParaRPr lang="pl-P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72</a:t>
            </a:fld>
            <a:endParaRPr lang="pl-P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73</a:t>
            </a:fld>
            <a:endParaRPr lang="pl-P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74</a:t>
            </a:fld>
            <a:endParaRPr lang="pl-P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75</a:t>
            </a:fld>
            <a:endParaRPr lang="pl-PL"/>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76</a:t>
            </a:fld>
            <a:endParaRPr lang="pl-P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77</a:t>
            </a:fld>
            <a:endParaRPr lang="pl-P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78</a:t>
            </a:fld>
            <a:endParaRPr lang="pl-P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79</a:t>
            </a:fld>
            <a:endParaRPr lang="pl-PL"/>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80</a:t>
            </a:fld>
            <a:endParaRPr lang="pl-PL"/>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81</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defTabSz="914217">
              <a:defRPr/>
            </a:pPr>
            <a:r>
              <a:rPr lang="pl-PL" dirty="0" smtClean="0"/>
              <a:t>Wykazane działania nie stanowią katalogu zamkniętego,</a:t>
            </a:r>
            <a:r>
              <a:rPr lang="pl-PL" baseline="0" dirty="0" smtClean="0"/>
              <a:t> są to główne działania planowane do realizacji w ramach 10 osi priorytetowej.</a:t>
            </a:r>
            <a:endParaRPr lang="pl-PL" dirty="0" smtClean="0"/>
          </a:p>
          <a:p>
            <a:pPr defTabSz="914217">
              <a:defRP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85CFFAF9-57E1-4EB7-BFBB-C5682369E28F}" type="slidenum">
              <a:rPr lang="pl-PL" smtClean="0"/>
              <a:pPr/>
              <a:t>10</a:t>
            </a:fld>
            <a:endParaRPr lang="pl-P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82</a:t>
            </a:fld>
            <a:endParaRPr lang="pl-PL"/>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83</a:t>
            </a:fld>
            <a:endParaRPr lang="pl-PL"/>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84</a:t>
            </a:fld>
            <a:endParaRPr lang="pl-PL"/>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85</a:t>
            </a:fld>
            <a:endParaRPr lang="pl-PL"/>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86</a:t>
            </a:fld>
            <a:endParaRPr lang="pl-PL"/>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87</a:t>
            </a:fld>
            <a:endParaRPr lang="pl-PL"/>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88</a:t>
            </a:fld>
            <a:endParaRPr lang="pl-PL"/>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89</a:t>
            </a:fld>
            <a:endParaRPr lang="pl-PL"/>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90</a:t>
            </a:fld>
            <a:endParaRPr lang="pl-PL"/>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91</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11</a:t>
            </a:fld>
            <a:endParaRPr lang="pl-PL"/>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92</a:t>
            </a:fld>
            <a:endParaRPr lang="pl-PL"/>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93</a:t>
            </a:fld>
            <a:endParaRPr lang="pl-PL"/>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94</a:t>
            </a:fld>
            <a:endParaRPr lang="pl-PL"/>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Regionalny Program Operacyjny</a:t>
            </a:r>
            <a:r>
              <a:rPr lang="pl-PL" baseline="0" dirty="0" smtClean="0"/>
              <a:t> Województwa Dolnośląskiego 2014-2020 został podzielony na 11 Osi priorytetowych. Wsparcie Unii Europejskiej na realizacje zaplanowanych działań wynosi </a:t>
            </a:r>
            <a:br>
              <a:rPr lang="pl-PL" baseline="0" dirty="0" smtClean="0"/>
            </a:br>
            <a:r>
              <a:rPr lang="pl-PL" b="1" u="sng" baseline="0" dirty="0" smtClean="0"/>
              <a:t>2 252 546 589 euro.</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95</a:t>
            </a:fld>
            <a:endParaRPr lang="pl-PL"/>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96</a:t>
            </a:fld>
            <a:endParaRPr lang="pl-PL"/>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97</a:t>
            </a:fld>
            <a:endParaRPr lang="pl-PL"/>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 grup roboczych, sieci tematycznych i innych ciał angażujących partnerów spoza administracji publicznej.</a:t>
            </a:r>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98</a:t>
            </a:fld>
            <a:endParaRPr lang="pl-PL"/>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99</a:t>
            </a:fld>
            <a:endParaRPr lang="pl-PL"/>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100</a:t>
            </a:fld>
            <a:endParaRPr lang="pl-PL"/>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b="1" u="sng" dirty="0"/>
          </a:p>
        </p:txBody>
      </p:sp>
      <p:sp>
        <p:nvSpPr>
          <p:cNvPr id="4" name="Symbol zastępczy numeru slajdu 3"/>
          <p:cNvSpPr>
            <a:spLocks noGrp="1"/>
          </p:cNvSpPr>
          <p:nvPr>
            <p:ph type="sldNum" sz="quarter" idx="10"/>
          </p:nvPr>
        </p:nvSpPr>
        <p:spPr/>
        <p:txBody>
          <a:bodyPr/>
          <a:lstStyle/>
          <a:p>
            <a:fld id="{90112FF2-7DDC-4FF6-BF41-F57EA27FE154}" type="slidenum">
              <a:rPr lang="pl-PL" smtClean="0"/>
              <a:pPr/>
              <a:t>101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8D1B3E3-6AD8-4967-8486-F94580A11031}" type="datetime1">
              <a:rPr lang="pl-PL" smtClean="0"/>
              <a:pPr/>
              <a:t>2015-06-24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81248ED-8DBA-41CA-9DCB-183683ED249F}" type="datetime1">
              <a:rPr lang="pl-PL" smtClean="0"/>
              <a:pPr/>
              <a:t>2015-06-24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AAE633-9520-4122-B96B-F17D4AF5D984}" type="datetime1">
              <a:rPr lang="pl-PL" smtClean="0"/>
              <a:pPr/>
              <a:t>2015-06-24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6BC270D-8DDA-4427-B7AE-DA4FCC6A9DB4}" type="datetime1">
              <a:rPr lang="pl-PL" smtClean="0"/>
              <a:pPr/>
              <a:t>2015-06-24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E247F6D-41D6-42EB-A407-A1C60CC521D0}" type="datetime1">
              <a:rPr lang="pl-PL" smtClean="0"/>
              <a:pPr/>
              <a:t>2015-06-24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A2B79C1-6DDA-4845-8A1B-E8A91694EA64}" type="datetime1">
              <a:rPr lang="pl-PL" smtClean="0"/>
              <a:pPr/>
              <a:t>2015-06-24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F6A8BE-A298-4981-B4CA-F1937424D4A6}" type="datetime1">
              <a:rPr lang="pl-PL" smtClean="0"/>
              <a:pPr/>
              <a:t>2015-06-24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6F3C73C-C536-4C11-81F8-D6BC14ADB065}" type="datetime1">
              <a:rPr lang="pl-PL" smtClean="0"/>
              <a:pPr/>
              <a:t>2015-06-24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FFACD23-4937-4277-80F8-03F120DD59B2}" type="datetime1">
              <a:rPr lang="pl-PL" smtClean="0"/>
              <a:pPr/>
              <a:t>2015-06-24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CB82B6C-256A-4E44-A7C8-952647558B99}" type="datetime1">
              <a:rPr lang="pl-PL" smtClean="0"/>
              <a:pPr/>
              <a:t>2015-06-24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25FA8BB-0DB3-4FB1-8D76-5B1C2D389399}" type="datetime1">
              <a:rPr lang="pl-PL" smtClean="0"/>
              <a:pPr/>
              <a:t>2015-06-24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86E09CB-2C72-480B-B6BF-F61CF0356E3A}"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E911A-4928-45C5-B770-F6315CD6F383}" type="datetime1">
              <a:rPr lang="pl-PL" smtClean="0"/>
              <a:pPr/>
              <a:t>2015-06-24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E09CB-2C72-480B-B6BF-F61CF0356E3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18.xml"/><Relationship Id="rId5" Type="http://schemas.openxmlformats.org/officeDocument/2006/relationships/slide" Target="slide117.xml"/><Relationship Id="rId4" Type="http://schemas.openxmlformats.org/officeDocument/2006/relationships/slide" Target="slide116.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pife@dolnyslask.pl" TargetMode="External"/></Relationships>
</file>

<file path=ppt/slides/_rels/slide1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e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e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81.xml"/><Relationship Id="rId18" Type="http://schemas.openxmlformats.org/officeDocument/2006/relationships/slide" Target="slide111.xml"/><Relationship Id="rId3" Type="http://schemas.openxmlformats.org/officeDocument/2006/relationships/image" Target="../media/image3.png"/><Relationship Id="rId7" Type="http://schemas.openxmlformats.org/officeDocument/2006/relationships/slide" Target="slide41.xml"/><Relationship Id="rId12" Type="http://schemas.openxmlformats.org/officeDocument/2006/relationships/slide" Target="slide76.xml"/><Relationship Id="rId17" Type="http://schemas.openxmlformats.org/officeDocument/2006/relationships/slide" Target="slide107.xml"/><Relationship Id="rId2" Type="http://schemas.openxmlformats.org/officeDocument/2006/relationships/notesSlide" Target="../notesSlides/notesSlide7.xml"/><Relationship Id="rId16" Type="http://schemas.openxmlformats.org/officeDocument/2006/relationships/slide" Target="slide100.xml"/><Relationship Id="rId1" Type="http://schemas.openxmlformats.org/officeDocument/2006/relationships/slideLayout" Target="../slideLayouts/slideLayout7.xml"/><Relationship Id="rId6" Type="http://schemas.openxmlformats.org/officeDocument/2006/relationships/slide" Target="slide36.xml"/><Relationship Id="rId11" Type="http://schemas.openxmlformats.org/officeDocument/2006/relationships/slide" Target="slide70.xml"/><Relationship Id="rId5" Type="http://schemas.openxmlformats.org/officeDocument/2006/relationships/slide" Target="slide27.xml"/><Relationship Id="rId15" Type="http://schemas.openxmlformats.org/officeDocument/2006/relationships/slide" Target="slide94.xml"/><Relationship Id="rId10" Type="http://schemas.openxmlformats.org/officeDocument/2006/relationships/slide" Target="slide65.xml"/><Relationship Id="rId19" Type="http://schemas.openxmlformats.org/officeDocument/2006/relationships/image" Target="../media/image4.png"/><Relationship Id="rId4" Type="http://schemas.openxmlformats.org/officeDocument/2006/relationships/slide" Target="slide11.xml"/><Relationship Id="rId9" Type="http://schemas.openxmlformats.org/officeDocument/2006/relationships/slide" Target="slide59.xml"/><Relationship Id="rId14" Type="http://schemas.openxmlformats.org/officeDocument/2006/relationships/slide" Target="slide87.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395536" y="1556792"/>
            <a:ext cx="8416806" cy="2554545"/>
          </a:xfrm>
          <a:prstGeom prst="rect">
            <a:avLst/>
          </a:prstGeom>
        </p:spPr>
        <p:txBody>
          <a:bodyPr wrap="square">
            <a:spAutoFit/>
          </a:bodyPr>
          <a:lstStyle/>
          <a:p>
            <a:pPr algn="ctr"/>
            <a:r>
              <a:rPr lang="pl-PL" sz="4000" b="1" dirty="0" smtClean="0">
                <a:effectLst>
                  <a:outerShdw blurRad="38100" dist="38100" dir="2700000" algn="tl">
                    <a:srgbClr val="000000">
                      <a:alpha val="43137"/>
                    </a:srgbClr>
                  </a:outerShdw>
                </a:effectLst>
                <a:latin typeface="Calibri" panose="020F0502020204030204" pitchFamily="34" charset="0"/>
              </a:rPr>
              <a:t>Szczegółowy Opis Osi Priorytetowych </a:t>
            </a:r>
          </a:p>
          <a:p>
            <a:pPr algn="ctr"/>
            <a:r>
              <a:rPr lang="pl-PL" sz="4000" b="1" dirty="0" smtClean="0">
                <a:effectLst>
                  <a:outerShdw blurRad="38100" dist="38100" dir="2700000" algn="tl">
                    <a:srgbClr val="000000">
                      <a:alpha val="43137"/>
                    </a:srgbClr>
                  </a:outerShdw>
                </a:effectLst>
                <a:latin typeface="Calibri" panose="020F0502020204030204" pitchFamily="34" charset="0"/>
              </a:rPr>
              <a:t>Regionalnego Programu Operacyjnego Województwa Dolnośląskiego </a:t>
            </a:r>
            <a:br>
              <a:rPr lang="pl-PL" sz="4000" b="1" dirty="0" smtClean="0">
                <a:effectLst>
                  <a:outerShdw blurRad="38100" dist="38100" dir="2700000" algn="tl">
                    <a:srgbClr val="000000">
                      <a:alpha val="43137"/>
                    </a:srgbClr>
                  </a:outerShdw>
                </a:effectLst>
                <a:latin typeface="Calibri" panose="020F0502020204030204" pitchFamily="34" charset="0"/>
              </a:rPr>
            </a:br>
            <a:r>
              <a:rPr lang="pl-PL" sz="4000" b="1" dirty="0" smtClean="0">
                <a:effectLst>
                  <a:outerShdw blurRad="38100" dist="38100" dir="2700000" algn="tl">
                    <a:srgbClr val="000000">
                      <a:alpha val="43137"/>
                    </a:srgbClr>
                  </a:outerShdw>
                </a:effectLst>
                <a:latin typeface="Calibri" panose="020F0502020204030204" pitchFamily="34" charset="0"/>
              </a:rPr>
              <a:t>2014-2020</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1</a:t>
            </a:fld>
            <a:endParaRPr lang="pl-PL"/>
          </a:p>
        </p:txBody>
      </p:sp>
      <p:sp>
        <p:nvSpPr>
          <p:cNvPr id="10" name="Prostokąt 9"/>
          <p:cNvSpPr/>
          <p:nvPr/>
        </p:nvSpPr>
        <p:spPr>
          <a:xfrm>
            <a:off x="547936" y="4489956"/>
            <a:ext cx="8416806" cy="523220"/>
          </a:xfrm>
          <a:prstGeom prst="rect">
            <a:avLst/>
          </a:prstGeom>
        </p:spPr>
        <p:txBody>
          <a:bodyPr wrap="square">
            <a:spAutoFit/>
          </a:bodyPr>
          <a:lstStyle/>
          <a:p>
            <a:pPr algn="ctr"/>
            <a:r>
              <a:rPr lang="pl-PL" sz="2800" b="1" dirty="0" smtClean="0">
                <a:effectLst>
                  <a:outerShdw blurRad="38100" dist="38100" dir="2700000" algn="tl">
                    <a:srgbClr val="000000">
                      <a:alpha val="43137"/>
                    </a:srgbClr>
                  </a:outerShdw>
                </a:effectLst>
                <a:latin typeface="Calibri" panose="020F0502020204030204" pitchFamily="34" charset="0"/>
              </a:rPr>
              <a:t>MOŻLIWOŚCI REALIZACJI PROJEKTÓW PRZEZ NGO</a:t>
            </a:r>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32656"/>
            <a:ext cx="4660401" cy="457201"/>
          </a:xfrm>
          <a:prstGeom prst="rect">
            <a:avLst/>
          </a:prstGeom>
        </p:spPr>
      </p:pic>
    </p:spTree>
    <p:extLst>
      <p:ext uri="{BB962C8B-B14F-4D97-AF65-F5344CB8AC3E}">
        <p14:creationId xmlns:p14="http://schemas.microsoft.com/office/powerpoint/2010/main" val="404075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p:nvSpPr>
        <p:spPr>
          <a:xfrm>
            <a:off x="467544" y="1052736"/>
            <a:ext cx="8064896" cy="13757612"/>
          </a:xfrm>
          <a:prstGeom prst="rect">
            <a:avLst/>
          </a:prstGeom>
        </p:spPr>
        <p:txBody>
          <a:bodyPr wrap="square">
            <a:spAutoFit/>
          </a:bodyPr>
          <a:lstStyle/>
          <a:p>
            <a:pPr marL="342900" lvl="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lvl="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AutoNum type="arabicPeriod"/>
            </a:pPr>
            <a:endParaRPr lang="pl-PL" sz="1600" b="1" dirty="0" smtClean="0">
              <a:latin typeface="Calibri" pitchFamily="34" charset="0"/>
            </a:endParaRPr>
          </a:p>
          <a:p>
            <a:pPr marL="342900" indent="-342900">
              <a:buFontTx/>
              <a:buAutoNum type="arabicPeriod"/>
            </a:pPr>
            <a:endParaRPr lang="pl-PL" dirty="0" smtClean="0"/>
          </a:p>
          <a:p>
            <a:pPr marL="342900" lvl="0" indent="-342900">
              <a:buFontTx/>
              <a:buAutoNum type="arabicPeriod"/>
            </a:pPr>
            <a:endParaRPr lang="pl-PL" dirty="0" smtClean="0"/>
          </a:p>
          <a:p>
            <a:pPr marL="342900" indent="-342900">
              <a:buFontTx/>
              <a:buAutoNum type="arabicPeriod"/>
            </a:pPr>
            <a:endParaRPr lang="pl-PL" dirty="0" smtClean="0"/>
          </a:p>
          <a:p>
            <a:pPr marL="342900" lvl="0" indent="-342900">
              <a:buFontTx/>
              <a:buAutoNum type="arabicPeriod"/>
            </a:pPr>
            <a:endParaRPr lang="pl-PL" b="1" dirty="0" smtClean="0">
              <a:latin typeface="Calibri" pitchFamily="34" charset="0"/>
            </a:endParaRPr>
          </a:p>
          <a:p>
            <a:pPr marL="342900" lvl="0" indent="-342900">
              <a:buFontTx/>
              <a:buAutoNum type="arabicPeriod"/>
            </a:pPr>
            <a:endParaRPr lang="pl-PL" dirty="0" smtClean="0"/>
          </a:p>
          <a:p>
            <a:pPr marL="342900" indent="-342900">
              <a:buFontTx/>
              <a:buAutoNum type="arabicPeriod"/>
            </a:pPr>
            <a:endParaRPr lang="pl-PL" b="1" dirty="0" smtClean="0">
              <a:latin typeface="Calibri" pitchFamily="34" charset="0"/>
            </a:endParaRPr>
          </a:p>
          <a:p>
            <a:pPr marL="342900" indent="-342900">
              <a:buFontTx/>
              <a:buAutoNum type="arabicPeriod"/>
            </a:pPr>
            <a:endParaRPr lang="pl-PL" dirty="0" smtClean="0"/>
          </a:p>
          <a:p>
            <a:pPr marL="342900" lvl="0" indent="-342900">
              <a:buFontTx/>
              <a:buAutoNum type="arabicPeriod"/>
            </a:pPr>
            <a:endParaRPr lang="pl-PL" b="1" dirty="0" smtClean="0">
              <a:latin typeface="Calibri" pitchFamily="34" charset="0"/>
            </a:endParaRPr>
          </a:p>
          <a:p>
            <a:pPr marL="342900" lvl="0" indent="-342900">
              <a:buFontTx/>
              <a:buAutoNum type="arabicPeriod"/>
            </a:pPr>
            <a:endParaRPr lang="pl-PL" b="1" dirty="0" smtClean="0">
              <a:latin typeface="Calibri" pitchFamily="34" charset="0"/>
            </a:endParaRPr>
          </a:p>
          <a:p>
            <a:pPr marL="342900" indent="-342900">
              <a:buAutoNum type="arabicPeriod"/>
            </a:pPr>
            <a:endParaRPr lang="pl-PL" b="1" dirty="0" smtClean="0">
              <a:latin typeface="Calibri" pitchFamily="34" charset="0"/>
            </a:endParaRPr>
          </a:p>
          <a:p>
            <a:pPr marL="342900" indent="-342900">
              <a:buAutoNum type="arabicPeriod"/>
            </a:pPr>
            <a:endParaRPr lang="pl-PL" dirty="0" smtClean="0"/>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a:latin typeface="Calibri" pitchFamily="34" charset="0"/>
            </a:endParaRPr>
          </a:p>
        </p:txBody>
      </p:sp>
      <p:sp>
        <p:nvSpPr>
          <p:cNvPr id="11" name="pole tekstowe 10"/>
          <p:cNvSpPr txBox="1"/>
          <p:nvPr/>
        </p:nvSpPr>
        <p:spPr>
          <a:xfrm>
            <a:off x="179512" y="620688"/>
            <a:ext cx="8856984" cy="369332"/>
          </a:xfrm>
          <a:prstGeom prst="rect">
            <a:avLst/>
          </a:prstGeom>
          <a:noFill/>
        </p:spPr>
        <p:txBody>
          <a:bodyPr wrap="square" rtlCol="0">
            <a:spAutoFit/>
          </a:bodyPr>
          <a:lstStyle/>
          <a:p>
            <a:endParaRPr lang="pl-PL" dirty="0"/>
          </a:p>
        </p:txBody>
      </p:sp>
      <p:sp>
        <p:nvSpPr>
          <p:cNvPr id="4" name="pole tekstowe 3"/>
          <p:cNvSpPr txBox="1"/>
          <p:nvPr/>
        </p:nvSpPr>
        <p:spPr>
          <a:xfrm>
            <a:off x="251520" y="951111"/>
            <a:ext cx="8640960" cy="461665"/>
          </a:xfrm>
          <a:prstGeom prst="rect">
            <a:avLst/>
          </a:prstGeom>
          <a:noFill/>
        </p:spPr>
        <p:txBody>
          <a:bodyPr wrap="square" rtlCol="0">
            <a:spAutoFit/>
          </a:bodyPr>
          <a:lstStyle/>
          <a:p>
            <a:pPr algn="ctr"/>
            <a:r>
              <a:rPr lang="pl-PL" sz="2400" b="1" dirty="0" smtClean="0">
                <a:solidFill>
                  <a:schemeClr val="bg2">
                    <a:lumMod val="50000"/>
                  </a:schemeClr>
                </a:solidFill>
              </a:rPr>
              <a:t>NGO</a:t>
            </a:r>
            <a:r>
              <a:rPr lang="pl-PL" sz="2400" b="1" dirty="0" smtClean="0"/>
              <a:t> </a:t>
            </a:r>
            <a:r>
              <a:rPr lang="pl-PL" b="1" dirty="0" smtClean="0"/>
              <a:t>jako beneficjent - partner projektów realizowanych w ramach RPO WD 2014-2020</a:t>
            </a:r>
          </a:p>
        </p:txBody>
      </p:sp>
      <p:sp>
        <p:nvSpPr>
          <p:cNvPr id="6" name="pole tekstowe 5"/>
          <p:cNvSpPr txBox="1"/>
          <p:nvPr/>
        </p:nvSpPr>
        <p:spPr>
          <a:xfrm>
            <a:off x="539552" y="1528331"/>
            <a:ext cx="8496944" cy="4708981"/>
          </a:xfrm>
          <a:prstGeom prst="rect">
            <a:avLst/>
          </a:prstGeom>
          <a:noFill/>
        </p:spPr>
        <p:txBody>
          <a:bodyPr wrap="square" rtlCol="0">
            <a:spAutoFit/>
          </a:bodyPr>
          <a:lstStyle/>
          <a:p>
            <a:pPr marL="1346200" indent="-1346200">
              <a:spcAft>
                <a:spcPts val="600"/>
              </a:spcAft>
              <a:tabLst>
                <a:tab pos="1346200" algn="l"/>
              </a:tabLst>
            </a:pPr>
            <a:r>
              <a:rPr lang="pl-PL" sz="1600" dirty="0">
                <a:hlinkClick r:id="rId4" action="ppaction://hlinksldjump"/>
              </a:rPr>
              <a:t>Działanie 8.2 	Wsparcie osób poszukujących pracy</a:t>
            </a:r>
            <a:endParaRPr lang="pl-PL" sz="1600" dirty="0"/>
          </a:p>
          <a:p>
            <a:pPr marL="1346200" indent="-1346200">
              <a:spcAft>
                <a:spcPts val="600"/>
              </a:spcAft>
              <a:tabLst>
                <a:tab pos="1346200" algn="l"/>
              </a:tabLst>
            </a:pPr>
            <a:r>
              <a:rPr lang="pl-PL" sz="1600" dirty="0">
                <a:hlinkClick r:id="rId4" action="ppaction://hlinksldjump"/>
              </a:rPr>
              <a:t>Działanie 8.3 	Samozatrudnienie, przedsiębiorczość oraz tworzenie nowych miejsc pracy</a:t>
            </a:r>
          </a:p>
          <a:p>
            <a:pPr marL="1346200" indent="-1346200">
              <a:spcAft>
                <a:spcPts val="600"/>
              </a:spcAft>
              <a:tabLst>
                <a:tab pos="1346200" algn="l"/>
              </a:tabLst>
            </a:pPr>
            <a:r>
              <a:rPr lang="pl-PL" sz="1600" dirty="0">
                <a:hlinkClick r:id="rId4" action="ppaction://hlinksldjump"/>
              </a:rPr>
              <a:t>Działanie 8.4 	Godzenie życia zawodowego i prywatnego</a:t>
            </a:r>
          </a:p>
          <a:p>
            <a:pPr marL="1346200" indent="-1346200">
              <a:spcAft>
                <a:spcPts val="600"/>
              </a:spcAft>
              <a:tabLst>
                <a:tab pos="1346200" algn="l"/>
              </a:tabLst>
            </a:pPr>
            <a:r>
              <a:rPr lang="pl-PL" sz="1600" dirty="0">
                <a:hlinkClick r:id="rId4" action="ppaction://hlinksldjump"/>
              </a:rPr>
              <a:t>Działanie 8.5 	Przystosowanie do zmian zachodzących w gospodarce w ramach działań </a:t>
            </a:r>
            <a:r>
              <a:rPr lang="pl-PL" sz="1600" dirty="0" err="1">
                <a:hlinkClick r:id="rId4" action="ppaction://hlinksldjump"/>
              </a:rPr>
              <a:t>outplacementowych</a:t>
            </a:r>
            <a:endParaRPr lang="pl-PL" sz="1600" dirty="0">
              <a:hlinkClick r:id="rId4" action="ppaction://hlinksldjump"/>
            </a:endParaRPr>
          </a:p>
          <a:p>
            <a:pPr marL="1346200" indent="-1346200">
              <a:spcAft>
                <a:spcPts val="600"/>
              </a:spcAft>
              <a:tabLst>
                <a:tab pos="1346200" algn="l"/>
              </a:tabLst>
            </a:pPr>
            <a:r>
              <a:rPr lang="pl-PL" sz="1600" dirty="0">
                <a:hlinkClick r:id="rId4" action="ppaction://hlinksldjump"/>
              </a:rPr>
              <a:t>Działanie 8.6 	Zwiększenie konkurencyjności przedsiębiorstw i przedsiębiorców z sektora MMŚP</a:t>
            </a:r>
          </a:p>
          <a:p>
            <a:pPr marL="1346200" indent="-1346200">
              <a:spcAft>
                <a:spcPts val="600"/>
              </a:spcAft>
              <a:tabLst>
                <a:tab pos="1346200" algn="l"/>
              </a:tabLst>
            </a:pPr>
            <a:r>
              <a:rPr lang="pl-PL" sz="1600" dirty="0">
                <a:hlinkClick r:id="rId4" action="ppaction://hlinksldjump"/>
              </a:rPr>
              <a:t>Działanie 8.7  	Aktywne i zdrowe starzenie się</a:t>
            </a:r>
            <a:endParaRPr lang="pl-PL" sz="1600" dirty="0"/>
          </a:p>
          <a:p>
            <a:pPr marL="1346200" indent="-1346200">
              <a:spcAft>
                <a:spcPts val="600"/>
              </a:spcAft>
              <a:tabLst>
                <a:tab pos="1346200" algn="l"/>
              </a:tabLst>
            </a:pPr>
            <a:r>
              <a:rPr lang="pl-PL" sz="1600" dirty="0">
                <a:hlinkClick r:id="rId5" action="ppaction://hlinksldjump"/>
              </a:rPr>
              <a:t>Działanie 9.1 	Aktywna integracja</a:t>
            </a:r>
          </a:p>
          <a:p>
            <a:pPr marL="1346200" indent="-1346200">
              <a:spcAft>
                <a:spcPts val="600"/>
              </a:spcAft>
              <a:tabLst>
                <a:tab pos="1346200" algn="l"/>
              </a:tabLst>
            </a:pPr>
            <a:r>
              <a:rPr lang="pl-PL" sz="1600" dirty="0">
                <a:hlinkClick r:id="rId5" action="ppaction://hlinksldjump"/>
              </a:rPr>
              <a:t>Działanie 9.2 	Dostęp do wysokiej jakości usług społecznych</a:t>
            </a:r>
          </a:p>
          <a:p>
            <a:pPr marL="1346200" indent="-1346200">
              <a:spcAft>
                <a:spcPts val="600"/>
              </a:spcAft>
              <a:tabLst>
                <a:tab pos="1346200" algn="l"/>
              </a:tabLst>
            </a:pPr>
            <a:r>
              <a:rPr lang="pl-PL" sz="1600" dirty="0">
                <a:hlinkClick r:id="rId5" action="ppaction://hlinksldjump"/>
              </a:rPr>
              <a:t>Działanie 9.3 	Dostęp do wysokiej jakości usług zdrowotnych</a:t>
            </a:r>
          </a:p>
          <a:p>
            <a:pPr marL="1346200" indent="-1346200">
              <a:spcAft>
                <a:spcPts val="600"/>
              </a:spcAft>
              <a:tabLst>
                <a:tab pos="1346200" algn="l"/>
              </a:tabLst>
            </a:pPr>
            <a:r>
              <a:rPr lang="pl-PL" sz="1600" dirty="0">
                <a:hlinkClick r:id="rId5" action="ppaction://hlinksldjump"/>
              </a:rPr>
              <a:t>Działanie 9.4  	Wspieranie gospodarki społecznej</a:t>
            </a:r>
            <a:endParaRPr lang="pl-PL" sz="1600" dirty="0"/>
          </a:p>
          <a:p>
            <a:pPr marL="1346200" indent="-1346200">
              <a:spcAft>
                <a:spcPts val="600"/>
              </a:spcAft>
              <a:tabLst>
                <a:tab pos="1346200" algn="l"/>
              </a:tabLst>
            </a:pPr>
            <a:r>
              <a:rPr lang="pl-PL" sz="1600" dirty="0">
                <a:hlinkClick r:id="rId6" action="ppaction://hlinksldjump"/>
              </a:rPr>
              <a:t>Działanie 10.1 	Zapewnienie równego dostępu do wysokiej jakości edukacji przedszkolnej</a:t>
            </a:r>
          </a:p>
          <a:p>
            <a:pPr marL="1346200" indent="-1346200">
              <a:spcAft>
                <a:spcPts val="600"/>
              </a:spcAft>
              <a:tabLst>
                <a:tab pos="1346200" algn="l"/>
              </a:tabLst>
            </a:pPr>
            <a:r>
              <a:rPr lang="pl-PL" sz="1600" dirty="0">
                <a:hlinkClick r:id="rId6" action="ppaction://hlinksldjump"/>
              </a:rPr>
              <a:t>Działanie 10.2 	Zapewnienie równego dostępu do wysokiej jakości edukacji podstawowej, gimnazjalnej i ponadgimnazjalnej</a:t>
            </a:r>
          </a:p>
          <a:p>
            <a:pPr marL="1346200" indent="-1346200">
              <a:spcAft>
                <a:spcPts val="600"/>
              </a:spcAft>
              <a:tabLst>
                <a:tab pos="1346200" algn="l"/>
              </a:tabLst>
            </a:pPr>
            <a:r>
              <a:rPr lang="pl-PL" sz="1600" dirty="0">
                <a:hlinkClick r:id="rId6" action="ppaction://hlinksldjump"/>
              </a:rPr>
              <a:t>Działanie 10.3	Poprawa dostępności i wspieranie uczenia się przez całe życie</a:t>
            </a:r>
            <a:endParaRPr lang="pl-PL" sz="1600" dirty="0"/>
          </a:p>
        </p:txBody>
      </p:sp>
      <p:sp>
        <p:nvSpPr>
          <p:cNvPr id="8" name="Symbol zastępczy numeru slajdu 7"/>
          <p:cNvSpPr>
            <a:spLocks noGrp="1"/>
          </p:cNvSpPr>
          <p:nvPr>
            <p:ph type="sldNum" sz="quarter" idx="12"/>
          </p:nvPr>
        </p:nvSpPr>
        <p:spPr/>
        <p:txBody>
          <a:bodyPr/>
          <a:lstStyle/>
          <a:p>
            <a:fld id="{F86E09CB-2C72-480B-B6BF-F61CF0356E3A}" type="slidenum">
              <a:rPr lang="pl-PL" smtClean="0"/>
              <a:pPr/>
              <a:t>10</a:t>
            </a:fld>
            <a:endParaRPr lang="pl-PL"/>
          </a:p>
        </p:txBody>
      </p:sp>
      <p:pic>
        <p:nvPicPr>
          <p:cNvPr id="9" name="Obraz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486" y="340894"/>
            <a:ext cx="4248018" cy="416745"/>
          </a:xfrm>
          <a:prstGeom prst="rect">
            <a:avLst/>
          </a:prstGeom>
        </p:spPr>
      </p:pic>
    </p:spTree>
    <p:extLst>
      <p:ext uri="{BB962C8B-B14F-4D97-AF65-F5344CB8AC3E}">
        <p14:creationId xmlns:p14="http://schemas.microsoft.com/office/powerpoint/2010/main" val="21482855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171382" y="620688"/>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251520" y="1743780"/>
            <a:ext cx="8560822" cy="677108"/>
          </a:xfrm>
          <a:prstGeom prst="rect">
            <a:avLst/>
          </a:prstGeom>
          <a:noFill/>
        </p:spPr>
        <p:txBody>
          <a:bodyPr wrap="square" rtlCol="0">
            <a:spAutoFit/>
          </a:bodyPr>
          <a:lstStyle/>
          <a:p>
            <a:r>
              <a:rPr lang="pl-PL" sz="2000" b="1" dirty="0" smtClean="0"/>
              <a:t>Działanie </a:t>
            </a:r>
            <a:r>
              <a:rPr lang="pl-PL" sz="2000" b="1" dirty="0"/>
              <a:t>7.1 </a:t>
            </a:r>
            <a:r>
              <a:rPr lang="pl-PL" b="1" dirty="0" smtClean="0"/>
              <a:t>Inwestycje </a:t>
            </a:r>
            <a:r>
              <a:rPr lang="pl-PL" b="1" dirty="0"/>
              <a:t>w edukację przedszkolną, podstawową i gimnazjalną</a:t>
            </a:r>
          </a:p>
          <a:p>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9" name="pole tekstowe 8"/>
          <p:cNvSpPr txBox="1"/>
          <p:nvPr/>
        </p:nvSpPr>
        <p:spPr>
          <a:xfrm>
            <a:off x="251520" y="2421463"/>
            <a:ext cx="8560822" cy="4031873"/>
          </a:xfrm>
          <a:prstGeom prst="rect">
            <a:avLst/>
          </a:prstGeom>
          <a:noFill/>
        </p:spPr>
        <p:txBody>
          <a:bodyPr wrap="square" rtlCol="0">
            <a:spAutoFit/>
          </a:bodyPr>
          <a:lstStyle/>
          <a:p>
            <a:endParaRPr lang="pl-PL" b="1" dirty="0" smtClean="0"/>
          </a:p>
          <a:p>
            <a:pPr algn="just"/>
            <a:r>
              <a:rPr lang="pl-PL" sz="2000" dirty="0" smtClean="0"/>
              <a:t>Poddziałanie </a:t>
            </a:r>
            <a:r>
              <a:rPr lang="pl-PL" sz="2000" dirty="0"/>
              <a:t>nr </a:t>
            </a:r>
            <a:r>
              <a:rPr lang="pl-PL" sz="2000" dirty="0" smtClean="0"/>
              <a:t>7.1.1</a:t>
            </a:r>
            <a:r>
              <a:rPr lang="pl-PL" sz="2000" b="1" dirty="0"/>
              <a:t>		</a:t>
            </a:r>
            <a:endParaRPr lang="pl-PL" sz="2000" dirty="0"/>
          </a:p>
          <a:p>
            <a:pPr algn="just"/>
            <a:r>
              <a:rPr lang="pl-PL" sz="2000" dirty="0"/>
              <a:t>	– </a:t>
            </a:r>
            <a:r>
              <a:rPr lang="pl-PL" sz="2000" b="1" dirty="0"/>
              <a:t>konkursy </a:t>
            </a:r>
            <a:r>
              <a:rPr lang="pl-PL" sz="2000" b="1" dirty="0" smtClean="0"/>
              <a:t>horyzontalne </a:t>
            </a:r>
            <a:r>
              <a:rPr lang="pl-PL" sz="2000" dirty="0" smtClean="0"/>
              <a:t>				      </a:t>
            </a:r>
            <a:r>
              <a:rPr lang="pl-PL" sz="2000" dirty="0" smtClean="0">
                <a:solidFill>
                  <a:prstClr val="black"/>
                </a:solidFill>
              </a:rPr>
              <a:t>18 </a:t>
            </a:r>
            <a:r>
              <a:rPr lang="pl-PL" sz="2000" dirty="0">
                <a:solidFill>
                  <a:prstClr val="black"/>
                </a:solidFill>
              </a:rPr>
              <a:t>952 230 </a:t>
            </a:r>
            <a:r>
              <a:rPr lang="pl-PL" sz="2000" dirty="0" smtClean="0"/>
              <a:t>EUR</a:t>
            </a:r>
            <a:endParaRPr lang="pl-PL" sz="2000" dirty="0"/>
          </a:p>
          <a:p>
            <a:pPr lvl="0"/>
            <a:endParaRPr lang="pl-PL" sz="2000" dirty="0" smtClean="0">
              <a:solidFill>
                <a:prstClr val="black"/>
              </a:solidFill>
            </a:endParaRPr>
          </a:p>
          <a:p>
            <a:pPr lvl="0"/>
            <a:r>
              <a:rPr lang="pl-PL" sz="2000" dirty="0" smtClean="0">
                <a:solidFill>
                  <a:prstClr val="black"/>
                </a:solidFill>
              </a:rPr>
              <a:t>Poddziałanie </a:t>
            </a:r>
            <a:r>
              <a:rPr lang="pl-PL" sz="2000" dirty="0">
                <a:solidFill>
                  <a:prstClr val="black"/>
                </a:solidFill>
              </a:rPr>
              <a:t>nr </a:t>
            </a:r>
            <a:r>
              <a:rPr lang="pl-PL" sz="2000" dirty="0"/>
              <a:t>7.1.</a:t>
            </a:r>
            <a:r>
              <a:rPr lang="pl-PL" sz="2000" dirty="0" smtClean="0">
                <a:solidFill>
                  <a:prstClr val="black"/>
                </a:solidFill>
              </a:rPr>
              <a:t>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Wrocławskiego Obszaru </a:t>
            </a:r>
            <a:r>
              <a:rPr lang="pl-PL" sz="2000" b="1" dirty="0" smtClean="0">
                <a:solidFill>
                  <a:prstClr val="black"/>
                </a:solidFill>
              </a:rPr>
              <a:t>Funkcjonalnego </a:t>
            </a:r>
            <a:r>
              <a:rPr lang="pl-PL" sz="2000" dirty="0" smtClean="0">
                <a:solidFill>
                  <a:prstClr val="black"/>
                </a:solidFill>
              </a:rPr>
              <a:t>	</a:t>
            </a:r>
            <a:r>
              <a:rPr lang="pl-PL" sz="2000" dirty="0">
                <a:solidFill>
                  <a:prstClr val="black"/>
                </a:solidFill>
              </a:rPr>
              <a:t> </a:t>
            </a:r>
            <a:r>
              <a:rPr lang="pl-PL" sz="2000" dirty="0" smtClean="0">
                <a:solidFill>
                  <a:prstClr val="black"/>
                </a:solidFill>
              </a:rPr>
              <a:t>       9 </a:t>
            </a:r>
            <a:r>
              <a:rPr lang="pl-PL" sz="2000" dirty="0">
                <a:solidFill>
                  <a:prstClr val="black"/>
                </a:solidFill>
              </a:rPr>
              <a:t>000 000 </a:t>
            </a:r>
            <a:r>
              <a:rPr lang="pl-PL" sz="2000" dirty="0" smtClean="0"/>
              <a:t>EUR</a:t>
            </a:r>
            <a:endParaRPr lang="pl-PL" sz="2000" dirty="0"/>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a:t>7.1.</a:t>
            </a:r>
            <a:r>
              <a:rPr lang="pl-PL" sz="2000" dirty="0" smtClean="0">
                <a:solidFill>
                  <a:prstClr val="black"/>
                </a:solidFill>
              </a:rPr>
              <a:t>3</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Jeleniogórskiej </a:t>
            </a:r>
            <a:r>
              <a:rPr lang="pl-PL" sz="2000" dirty="0" smtClean="0">
                <a:solidFill>
                  <a:prstClr val="black"/>
                </a:solidFill>
              </a:rPr>
              <a:t>			        3 </a:t>
            </a:r>
            <a:r>
              <a:rPr lang="pl-PL" sz="2000" dirty="0">
                <a:solidFill>
                  <a:prstClr val="black"/>
                </a:solidFill>
              </a:rPr>
              <a:t>500 000</a:t>
            </a:r>
            <a:r>
              <a:rPr lang="pl-PL" sz="2000" dirty="0" smtClean="0"/>
              <a:t> </a:t>
            </a:r>
            <a:r>
              <a:rPr lang="pl-PL" sz="2000" dirty="0"/>
              <a:t>EUR</a:t>
            </a:r>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a:t>7.1.</a:t>
            </a:r>
            <a:r>
              <a:rPr lang="pl-PL" sz="2000" dirty="0" smtClean="0">
                <a:solidFill>
                  <a:prstClr val="black"/>
                </a:solidFill>
              </a:rPr>
              <a:t>4 </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Wałbrzyskiej </a:t>
            </a:r>
            <a:r>
              <a:rPr lang="pl-PL" sz="2000" dirty="0" smtClean="0">
                <a:solidFill>
                  <a:prstClr val="black"/>
                </a:solidFill>
              </a:rPr>
              <a:t>			        </a:t>
            </a:r>
            <a:r>
              <a:rPr lang="pl-PL" sz="2000" dirty="0" smtClean="0"/>
              <a:t>5 </a:t>
            </a:r>
            <a:r>
              <a:rPr lang="pl-PL" sz="2000" dirty="0"/>
              <a:t>000 000 </a:t>
            </a:r>
            <a:r>
              <a:rPr lang="pl-PL" sz="2000" dirty="0" smtClean="0"/>
              <a:t>EUR</a:t>
            </a:r>
            <a:endParaRPr lang="pl-PL" sz="2000" dirty="0">
              <a:solidFill>
                <a:prstClr val="black"/>
              </a:solidFill>
            </a:endParaRPr>
          </a:p>
          <a:p>
            <a:endParaRPr lang="pl-PL" dirty="0"/>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100</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6218299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2244005"/>
            <a:ext cx="8229600" cy="4137323"/>
          </a:xfrm>
        </p:spPr>
        <p:txBody>
          <a:bodyPr>
            <a:normAutofit/>
          </a:bodyPr>
          <a:lstStyle/>
          <a:p>
            <a:pPr marL="715963" indent="-715963">
              <a:buNone/>
              <a:tabLst>
                <a:tab pos="715963" algn="l"/>
              </a:tabLst>
            </a:pPr>
            <a:r>
              <a:rPr lang="pl-PL" sz="1800" b="1" dirty="0" smtClean="0"/>
              <a:t>7.1.A.	Edukacja </a:t>
            </a:r>
            <a:r>
              <a:rPr lang="pl-PL" sz="1800" b="1" dirty="0"/>
              <a:t>przedszkolna mająca na celu tworzenie nowych miejsc </a:t>
            </a:r>
            <a:r>
              <a:rPr lang="pl-PL" sz="1800" b="1" dirty="0" smtClean="0"/>
              <a:t>przedszkolnych</a:t>
            </a:r>
          </a:p>
          <a:p>
            <a:pPr marL="715963" indent="-715963" algn="just">
              <a:buNone/>
              <a:tabLst>
                <a:tab pos="715963" algn="l"/>
              </a:tabLst>
            </a:pPr>
            <a:endParaRPr lang="pl-PL" sz="1800" b="1" dirty="0" smtClean="0"/>
          </a:p>
          <a:p>
            <a:pPr marL="987425" indent="-271463">
              <a:spcBef>
                <a:spcPts val="150"/>
              </a:spcBef>
              <a:spcAft>
                <a:spcPts val="150"/>
              </a:spcAft>
              <a:buNone/>
              <a:tabLst>
                <a:tab pos="987425" algn="l"/>
              </a:tabLst>
            </a:pPr>
            <a:r>
              <a:rPr lang="pl-PL" sz="1800" dirty="0" smtClean="0">
                <a:ea typeface="Times New Roman"/>
                <a:cs typeface="Arial"/>
              </a:rPr>
              <a:t>1.	Przedsięwzięcia </a:t>
            </a:r>
            <a:r>
              <a:rPr lang="pl-PL" sz="1800" dirty="0">
                <a:ea typeface="Times New Roman"/>
                <a:cs typeface="Arial"/>
              </a:rPr>
              <a:t>z zakresu tworzenia nowych miejsc dla dzieci w wieku przedszkolnym i wypełniania luki w dostępie do tego typu usług realizowane poprzez przebudowę, rozbudowę, adaptację, budowę (w tym także zakupu wyposażenia) budynków przedszkolnych oraz innych form wychowania przedszkolnego.</a:t>
            </a:r>
            <a:endParaRPr lang="pl-PL" sz="1800" dirty="0">
              <a:ea typeface="Times New Roman"/>
            </a:endParaRPr>
          </a:p>
          <a:p>
            <a:pPr marL="987425" indent="-271463">
              <a:buNone/>
              <a:tabLst>
                <a:tab pos="987425" algn="l"/>
              </a:tabLst>
            </a:pPr>
            <a:r>
              <a:rPr lang="pl-PL" sz="1800" dirty="0" smtClean="0">
                <a:ea typeface="Times New Roman"/>
                <a:cs typeface="Arial"/>
              </a:rPr>
              <a:t>2.	Przedsięwzięcia </a:t>
            </a:r>
            <a:r>
              <a:rPr lang="pl-PL" sz="1800" dirty="0">
                <a:ea typeface="Times New Roman"/>
                <a:cs typeface="Arial"/>
              </a:rPr>
              <a:t>z zakresu tworzenia nowych miejsc dla dzieci w wieku przedszkolnym i wypełniania luki w dostępie do tego typu usług realizowane poprzez zakup wyposażenia do  budynków przedszkolnych oraz innych form wychowania przedszkolnego.</a:t>
            </a:r>
          </a:p>
          <a:p>
            <a:pPr marL="987425" indent="-271463">
              <a:buNone/>
              <a:tabLst>
                <a:tab pos="987425" algn="l"/>
              </a:tabLst>
            </a:pPr>
            <a:endParaRPr lang="pl-PL"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395536" y="1529359"/>
            <a:ext cx="3600400" cy="400110"/>
          </a:xfrm>
          <a:prstGeom prst="rect">
            <a:avLst/>
          </a:prstGeom>
          <a:noFill/>
        </p:spPr>
        <p:txBody>
          <a:bodyPr wrap="square" rtlCol="0">
            <a:spAutoFit/>
          </a:bodyPr>
          <a:lstStyle/>
          <a:p>
            <a:r>
              <a:rPr lang="pl-PL" sz="2000" b="1" dirty="0" smtClean="0"/>
              <a:t>Typy projektów</a:t>
            </a:r>
            <a:endParaRPr lang="pl-PL" sz="2000" b="1" dirty="0"/>
          </a:p>
        </p:txBody>
      </p:sp>
      <p:sp>
        <p:nvSpPr>
          <p:cNvPr id="11" name="pole tekstowe 10"/>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7" name="Symbol zastępczy numeru slajdu 6"/>
          <p:cNvSpPr>
            <a:spLocks noGrp="1"/>
          </p:cNvSpPr>
          <p:nvPr>
            <p:ph type="sldNum" sz="quarter" idx="12"/>
          </p:nvPr>
        </p:nvSpPr>
        <p:spPr/>
        <p:txBody>
          <a:bodyPr/>
          <a:lstStyle/>
          <a:p>
            <a:fld id="{F86E09CB-2C72-480B-B6BF-F61CF0356E3A}" type="slidenum">
              <a:rPr lang="pl-PL" smtClean="0"/>
              <a:pPr/>
              <a:t>101</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6806374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916832"/>
            <a:ext cx="8229600" cy="4525963"/>
          </a:xfrm>
        </p:spPr>
        <p:txBody>
          <a:bodyPr>
            <a:normAutofit/>
          </a:bodyPr>
          <a:lstStyle/>
          <a:p>
            <a:pPr marL="0" indent="0" algn="ctr">
              <a:buNone/>
            </a:pPr>
            <a:endParaRPr lang="pl-PL" sz="2000" b="1" dirty="0"/>
          </a:p>
          <a:p>
            <a:pPr marL="625475" indent="-625475">
              <a:spcAft>
                <a:spcPts val="1000"/>
              </a:spcAft>
              <a:buNone/>
              <a:tabLst>
                <a:tab pos="625475" algn="l"/>
              </a:tabLst>
            </a:pPr>
            <a:r>
              <a:rPr lang="pl-PL" sz="1800" b="1" dirty="0" smtClean="0"/>
              <a:t>7.1.B.	Edukacja </a:t>
            </a:r>
            <a:r>
              <a:rPr lang="pl-PL" sz="1800" b="1" dirty="0"/>
              <a:t>szkolna zwłaszcza w zakresie zajęć matematyczno-przyrodniczych </a:t>
            </a:r>
            <a:r>
              <a:rPr lang="pl-PL" sz="1800" b="1" dirty="0" smtClean="0"/>
              <a:t>                  i cyfrowych</a:t>
            </a:r>
            <a:endParaRPr lang="pl-PL" sz="1800" b="1" dirty="0"/>
          </a:p>
          <a:p>
            <a:pPr marL="896938" indent="-271463">
              <a:spcBef>
                <a:spcPts val="150"/>
              </a:spcBef>
              <a:spcAft>
                <a:spcPts val="600"/>
              </a:spcAft>
              <a:buAutoNum type="arabicPeriod"/>
            </a:pPr>
            <a:r>
              <a:rPr lang="pl-PL" sz="1800" dirty="0" smtClean="0">
                <a:ea typeface="Times New Roman"/>
                <a:cs typeface="Arial"/>
              </a:rPr>
              <a:t>Przedsięwzięcia </a:t>
            </a:r>
            <a:r>
              <a:rPr lang="pl-PL" sz="1800" dirty="0">
                <a:ea typeface="Times New Roman"/>
                <a:cs typeface="Arial"/>
              </a:rPr>
              <a:t>prowadzące bezpośrednio do poprawy warunków nauczania zwłaszcza w zakresie zajęć matematyczno-przyrodniczych i cyfrowych realizowane poprzez  przebudowę, rozbudowę, adaptację lub budowę </a:t>
            </a:r>
            <a:r>
              <a:rPr lang="pl-PL" sz="1800" dirty="0" smtClean="0">
                <a:ea typeface="Times New Roman"/>
                <a:cs typeface="Arial"/>
              </a:rPr>
              <a:t>                (</a:t>
            </a:r>
            <a:r>
              <a:rPr lang="pl-PL" sz="1800" dirty="0">
                <a:ea typeface="Times New Roman"/>
                <a:cs typeface="Arial"/>
              </a:rPr>
              <a:t>w tym także zakup wyposażenia) szkół i placówek</a:t>
            </a:r>
            <a:r>
              <a:rPr lang="pl-PL" sz="1800" dirty="0" smtClean="0">
                <a:ea typeface="Times New Roman"/>
                <a:cs typeface="Arial"/>
              </a:rPr>
              <a:t>.</a:t>
            </a:r>
          </a:p>
          <a:p>
            <a:pPr marL="896938" lvl="0" indent="-271463">
              <a:spcBef>
                <a:spcPts val="150"/>
              </a:spcBef>
              <a:spcAft>
                <a:spcPts val="600"/>
              </a:spcAft>
              <a:buFont typeface="Arial" pitchFamily="34" charset="0"/>
              <a:buAutoNum type="arabicPeriod"/>
            </a:pPr>
            <a:r>
              <a:rPr lang="pl-PL" sz="1800" dirty="0" smtClean="0">
                <a:ea typeface="Times New Roman"/>
                <a:cs typeface="Arial"/>
              </a:rPr>
              <a:t>Przedsięwzięcia z zakresu wyposażenia w nowoczesny sprzęt i materiały dydaktyczne pracowni, zwłaszcza matematyczno-przyrodniczych i cyfrowych.</a:t>
            </a:r>
          </a:p>
          <a:p>
            <a:pPr marL="896938" indent="-271463">
              <a:spcBef>
                <a:spcPts val="150"/>
              </a:spcBef>
              <a:spcAft>
                <a:spcPts val="600"/>
              </a:spcAft>
              <a:buFont typeface="Arial" pitchFamily="34" charset="0"/>
              <a:buAutoNum type="arabicPeriod"/>
            </a:pPr>
            <a:r>
              <a:rPr lang="pl-PL" sz="1800" dirty="0" smtClean="0">
                <a:ea typeface="Times New Roman"/>
                <a:cs typeface="Arial"/>
              </a:rPr>
              <a:t>Przedsięwzięcia z zakresu wyposażenia w sprzęt specjalistyczny i pomoce dydaktyczne do wspomagania rozwoju uczniów ze specjalnymi potrzebami edukacyjnymi, np. uczniów niepełnosprawnych, uczniów szczególnie uzdolnionych w szkołach podstawowych i gimnazjalnych.</a:t>
            </a:r>
            <a:endParaRPr lang="pl-PL" sz="2000" dirty="0" smtClean="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11" name="pole tekstowe 10"/>
          <p:cNvSpPr txBox="1"/>
          <p:nvPr/>
        </p:nvSpPr>
        <p:spPr>
          <a:xfrm>
            <a:off x="395536" y="1529359"/>
            <a:ext cx="3600400" cy="400110"/>
          </a:xfrm>
          <a:prstGeom prst="rect">
            <a:avLst/>
          </a:prstGeom>
          <a:noFill/>
        </p:spPr>
        <p:txBody>
          <a:bodyPr wrap="square" rtlCol="0">
            <a:spAutoFit/>
          </a:bodyPr>
          <a:lstStyle/>
          <a:p>
            <a:r>
              <a:rPr lang="pl-PL" sz="2000" b="1" dirty="0" smtClean="0"/>
              <a:t>Typy projektów</a:t>
            </a:r>
            <a:endParaRPr lang="pl-PL" sz="2000" b="1"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102</a:t>
            </a:fld>
            <a:endParaRPr lang="pl-PL"/>
          </a:p>
        </p:txBody>
      </p:sp>
      <p:sp>
        <p:nvSpPr>
          <p:cNvPr id="1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2271701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526058"/>
            <a:ext cx="8229600" cy="4525963"/>
          </a:xfrm>
        </p:spPr>
        <p:txBody>
          <a:bodyPr>
            <a:normAutofit/>
          </a:bodyPr>
          <a:lstStyle/>
          <a:p>
            <a:pPr marL="0" indent="0">
              <a:buNone/>
            </a:pPr>
            <a:r>
              <a:rPr lang="pl-PL" sz="2000" b="1" i="1" dirty="0" smtClean="0"/>
              <a:t>Ważne</a:t>
            </a:r>
          </a:p>
          <a:p>
            <a:pPr marL="0" indent="0">
              <a:buNone/>
            </a:pPr>
            <a:endParaRPr lang="pl-PL" sz="2000" b="1" dirty="0" smtClean="0"/>
          </a:p>
          <a:p>
            <a:pPr>
              <a:spcBef>
                <a:spcPts val="150"/>
              </a:spcBef>
              <a:spcAft>
                <a:spcPts val="150"/>
              </a:spcAft>
            </a:pPr>
            <a:r>
              <a:rPr lang="pl-PL" sz="1800" dirty="0">
                <a:ea typeface="Times New Roman"/>
                <a:cs typeface="Arial"/>
              </a:rPr>
              <a:t>Aby projekt mógł być realizowany projektodawca musi wskazać wizję </a:t>
            </a:r>
            <a:r>
              <a:rPr lang="pl-PL" sz="1800" dirty="0" smtClean="0">
                <a:ea typeface="Times New Roman"/>
                <a:cs typeface="Arial"/>
              </a:rPr>
              <a:t>                                 i </a:t>
            </a:r>
            <a:r>
              <a:rPr lang="pl-PL" sz="1800" dirty="0">
                <a:ea typeface="Times New Roman"/>
                <a:cs typeface="Arial"/>
              </a:rPr>
              <a:t>kompleksowy plan wykorzystania wspartej w wyniku realizacji projektu infrastruktury i/lub zakupionego wyposażenia  (konieczność uwzględnienia kwestii demograficznych, analizy ekonomicznej inwestycji po zakończeniu projektu</a:t>
            </a:r>
            <a:r>
              <a:rPr lang="pl-PL" sz="1800" dirty="0" smtClean="0">
                <a:ea typeface="Times New Roman"/>
                <a:cs typeface="Arial"/>
              </a:rPr>
              <a:t>); </a:t>
            </a:r>
          </a:p>
          <a:p>
            <a:pPr>
              <a:spcAft>
                <a:spcPts val="1000"/>
              </a:spcAft>
            </a:pPr>
            <a:r>
              <a:rPr lang="pl-PL" sz="1800" dirty="0">
                <a:ea typeface="Times New Roman"/>
                <a:cs typeface="Arial"/>
              </a:rPr>
              <a:t>Wszystkie przedsięwzięcia muszą uwzględniać konieczność dostosowania infrastruktury i wyposażenia do potrzeb osób z niepełnosprawnościami </a:t>
            </a:r>
            <a:r>
              <a:rPr lang="pl-PL" sz="1800" dirty="0" smtClean="0">
                <a:ea typeface="Times New Roman"/>
                <a:cs typeface="Arial"/>
              </a:rPr>
              <a:t>                           (</a:t>
            </a:r>
            <a:r>
              <a:rPr lang="pl-PL" sz="1800" dirty="0">
                <a:ea typeface="Times New Roman"/>
                <a:cs typeface="Arial"/>
              </a:rPr>
              <a:t>jako obowiązkowy element projektu</a:t>
            </a:r>
            <a:r>
              <a:rPr lang="pl-PL" sz="1800" dirty="0" smtClean="0">
                <a:ea typeface="Times New Roman"/>
                <a:cs typeface="Arial"/>
              </a:rPr>
              <a:t>);</a:t>
            </a:r>
          </a:p>
          <a:p>
            <a:pPr>
              <a:spcBef>
                <a:spcPts val="150"/>
              </a:spcBef>
              <a:spcAft>
                <a:spcPts val="150"/>
              </a:spcAft>
            </a:pPr>
            <a:r>
              <a:rPr lang="pl-PL" sz="1800" dirty="0">
                <a:ea typeface="Times New Roman"/>
                <a:cs typeface="Arial"/>
              </a:rPr>
              <a:t>Budowa nowych obiektów </a:t>
            </a:r>
            <a:r>
              <a:rPr lang="pl-PL" sz="1800" dirty="0" smtClean="0">
                <a:ea typeface="Times New Roman"/>
                <a:cs typeface="Arial"/>
              </a:rPr>
              <a:t>jest </a:t>
            </a:r>
            <a:r>
              <a:rPr lang="pl-PL" sz="1800" dirty="0">
                <a:ea typeface="Times New Roman"/>
                <a:cs typeface="Arial"/>
              </a:rPr>
              <a:t>możliwa wyłącznie w sytuacji, gdy przebudowa, rozbudowa lub adaptacja istniejących budynków nie jest możliwa lub jest nieuzasadniona ekonomicznie oraz  musi uwzględniać trendy demograficzne zachodzące na danym obszarze.</a:t>
            </a:r>
            <a:endParaRPr lang="pl-PL" sz="1800" dirty="0">
              <a:ea typeface="Times New Roman"/>
            </a:endParaRPr>
          </a:p>
          <a:p>
            <a:pPr marL="0" indent="0" algn="just">
              <a:spcAft>
                <a:spcPts val="1000"/>
              </a:spcAft>
              <a:buNone/>
            </a:pPr>
            <a:endParaRPr lang="pl-PL" sz="1600" dirty="0">
              <a:latin typeface="Times New Roman"/>
              <a:ea typeface="Times New Roman"/>
            </a:endParaRPr>
          </a:p>
          <a:p>
            <a:pPr algn="just">
              <a:spcBef>
                <a:spcPts val="150"/>
              </a:spcBef>
              <a:spcAft>
                <a:spcPts val="150"/>
              </a:spcAft>
            </a:pPr>
            <a:endParaRPr lang="pl-PL" sz="1600" dirty="0">
              <a:latin typeface="Times New Roman"/>
              <a:ea typeface="Times New Roman"/>
            </a:endParaRPr>
          </a:p>
          <a:p>
            <a:pPr marL="0" indent="0">
              <a:buNone/>
            </a:pPr>
            <a:endParaRPr lang="pl-PL" sz="2000" dirty="0" smtClean="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103</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19543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buNone/>
            </a:pPr>
            <a:r>
              <a:rPr lang="pl-PL" sz="2000" b="1" dirty="0" smtClean="0"/>
              <a:t>Preferencje </a:t>
            </a:r>
          </a:p>
          <a:p>
            <a:endParaRPr lang="pl-PL" sz="2000" dirty="0" smtClean="0"/>
          </a:p>
          <a:p>
            <a:pPr marL="0" indent="0" algn="just">
              <a:buNone/>
            </a:pPr>
            <a:r>
              <a:rPr lang="pl-PL" sz="1800" b="1" dirty="0" smtClean="0"/>
              <a:t>W ramach edukacji przedszkolnej preferowane będą projekty:</a:t>
            </a:r>
          </a:p>
          <a:p>
            <a:r>
              <a:rPr lang="pl-PL" sz="1800" dirty="0" smtClean="0"/>
              <a:t>na </a:t>
            </a:r>
            <a:r>
              <a:rPr lang="pl-PL" sz="1800" dirty="0"/>
              <a:t>obszarach charakteryzujących się słabym dostępem do edukacji przedszkolnej;</a:t>
            </a:r>
          </a:p>
          <a:p>
            <a:r>
              <a:rPr lang="pl-PL" sz="1800" dirty="0" smtClean="0"/>
              <a:t>dotyczące </a:t>
            </a:r>
            <a:r>
              <a:rPr lang="pl-PL" sz="1800" dirty="0"/>
              <a:t>przedszkoli integracyjnych (w tym przedszkoli posiadających oddziały integracyjne</a:t>
            </a:r>
            <a:r>
              <a:rPr lang="pl-PL" sz="1800" dirty="0" smtClean="0"/>
              <a:t>).</a:t>
            </a:r>
          </a:p>
          <a:p>
            <a:endParaRPr lang="pl-PL" sz="1800" dirty="0"/>
          </a:p>
          <a:p>
            <a:pPr marL="0" indent="0">
              <a:buNone/>
            </a:pPr>
            <a:r>
              <a:rPr lang="pl-PL" sz="1800" b="1" dirty="0"/>
              <a:t>W ramach edukacji podstawowej i gimnazjalnej preferowane będą projekty:</a:t>
            </a:r>
          </a:p>
          <a:p>
            <a:r>
              <a:rPr lang="pl-PL" sz="1800" dirty="0" smtClean="0"/>
              <a:t>dostosowujące </a:t>
            </a:r>
            <a:r>
              <a:rPr lang="pl-PL" sz="1800" dirty="0"/>
              <a:t>szkoły do pracy z uczniem o specjalnych potrzebach edukacyjnych;</a:t>
            </a:r>
          </a:p>
          <a:p>
            <a:r>
              <a:rPr lang="pl-PL" sz="1800" dirty="0" smtClean="0"/>
              <a:t>zapewniające </a:t>
            </a:r>
            <a:r>
              <a:rPr lang="pl-PL" sz="1800" dirty="0"/>
              <a:t>rozwój infrastruktury w zakresie nauk matematyczno-przyrodniczych i cyfrowych (wyposażenie pracowni).</a:t>
            </a:r>
          </a:p>
          <a:p>
            <a:pPr marL="0" indent="0" algn="just">
              <a:buNone/>
            </a:pPr>
            <a:endParaRPr lang="pl-PL" sz="2000" dirty="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104</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08897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buNone/>
            </a:pPr>
            <a:r>
              <a:rPr lang="pl-PL" sz="2000" b="1" dirty="0" smtClean="0"/>
              <a:t>Typy beneficjentów</a:t>
            </a:r>
          </a:p>
          <a:p>
            <a:pPr marL="0" indent="0" algn="ctr">
              <a:buNone/>
            </a:pPr>
            <a:endParaRPr lang="pl-PL" dirty="0"/>
          </a:p>
          <a:p>
            <a:pPr lvl="0">
              <a:spcAft>
                <a:spcPts val="600"/>
              </a:spcAft>
            </a:pPr>
            <a:r>
              <a:rPr lang="pl-PL" sz="1800" dirty="0" smtClean="0"/>
              <a:t>jednostki samorządu terytorialnego, ich związki i stowarzyszenia;</a:t>
            </a:r>
          </a:p>
          <a:p>
            <a:pPr lvl="0">
              <a:spcAft>
                <a:spcPts val="600"/>
              </a:spcAft>
            </a:pPr>
            <a:r>
              <a:rPr lang="pl-PL" sz="1800" dirty="0" smtClean="0"/>
              <a:t>jednostki organizacyjne </a:t>
            </a:r>
            <a:r>
              <a:rPr lang="pl-PL" sz="1800" dirty="0" err="1" smtClean="0"/>
              <a:t>jst</a:t>
            </a:r>
            <a:r>
              <a:rPr lang="pl-PL" sz="1800" dirty="0" smtClean="0"/>
              <a:t>;</a:t>
            </a:r>
          </a:p>
          <a:p>
            <a:pPr lvl="0">
              <a:spcAft>
                <a:spcPts val="600"/>
              </a:spcAft>
            </a:pPr>
            <a:r>
              <a:rPr lang="pl-PL" sz="1800" dirty="0" smtClean="0"/>
              <a:t>organy prowadzące przedszkola i inne formy wychowania przedszkolnego, w tym </a:t>
            </a:r>
            <a:r>
              <a:rPr lang="pl-PL" sz="1800" b="1" dirty="0" smtClean="0">
                <a:solidFill>
                  <a:schemeClr val="tx2"/>
                </a:solidFill>
              </a:rPr>
              <a:t>organizacje pozarządowe</a:t>
            </a:r>
            <a:r>
              <a:rPr lang="pl-PL" sz="1800" dirty="0" smtClean="0"/>
              <a:t>;</a:t>
            </a:r>
          </a:p>
          <a:p>
            <a:pPr lvl="0">
              <a:spcAft>
                <a:spcPts val="600"/>
              </a:spcAft>
            </a:pPr>
            <a:r>
              <a:rPr lang="pl-PL" sz="1800" dirty="0" smtClean="0"/>
              <a:t>organy prowadzące szkoły, w tym </a:t>
            </a:r>
            <a:r>
              <a:rPr lang="pl-PL" sz="1800" b="1" dirty="0" smtClean="0">
                <a:solidFill>
                  <a:schemeClr val="tx2"/>
                </a:solidFill>
              </a:rPr>
              <a:t>organizacje pozarządowe</a:t>
            </a:r>
            <a:r>
              <a:rPr lang="pl-PL" sz="1800" dirty="0" smtClean="0"/>
              <a:t>;</a:t>
            </a:r>
          </a:p>
          <a:p>
            <a:pPr>
              <a:spcAft>
                <a:spcPts val="600"/>
              </a:spcAft>
            </a:pPr>
            <a:r>
              <a:rPr lang="pl-PL" sz="1800" dirty="0" smtClean="0"/>
              <a:t>specjalne ośrodki szkolno-wychowawcze.</a:t>
            </a:r>
            <a:endParaRPr lang="pl-PL" sz="1800" dirty="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105</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9409378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lgn="just">
              <a:buNone/>
            </a:pPr>
            <a:endParaRPr lang="pl-PL" sz="2400" b="1" dirty="0" smtClean="0"/>
          </a:p>
          <a:p>
            <a:pPr marL="0" indent="0" algn="just">
              <a:buNone/>
            </a:pPr>
            <a:r>
              <a:rPr lang="pl-PL" sz="1800" b="1" dirty="0" smtClean="0"/>
              <a:t>Minimalna i maksymalna wartość wydatków </a:t>
            </a:r>
            <a:r>
              <a:rPr lang="pl-PL" sz="1800" b="1" dirty="0" err="1" smtClean="0"/>
              <a:t>kwalifikowalnych</a:t>
            </a:r>
            <a:r>
              <a:rPr lang="pl-PL" sz="1800" b="1" dirty="0" smtClean="0"/>
              <a:t> projektu </a:t>
            </a:r>
          </a:p>
          <a:p>
            <a:pPr>
              <a:buNone/>
            </a:pPr>
            <a:endParaRPr lang="pl-PL" sz="1800" dirty="0" smtClean="0"/>
          </a:p>
          <a:p>
            <a:pPr>
              <a:buNone/>
            </a:pPr>
            <a:r>
              <a:rPr lang="pl-PL" sz="1800" dirty="0" smtClean="0"/>
              <a:t>Minimalna wartość wydatków kwalifikowalnych projektów:</a:t>
            </a:r>
          </a:p>
          <a:p>
            <a:endParaRPr lang="pl-PL" sz="1800" dirty="0" smtClean="0"/>
          </a:p>
          <a:p>
            <a:r>
              <a:rPr lang="pl-PL" sz="1800" dirty="0" smtClean="0"/>
              <a:t>  50 tys. PLN  projekty dotyczące wyłącznie wyposażenia;</a:t>
            </a:r>
          </a:p>
          <a:p>
            <a:r>
              <a:rPr lang="pl-PL" sz="1800" dirty="0" smtClean="0"/>
              <a:t>100 tys. PLN pozostałe projekty infrastrukturalne.</a:t>
            </a:r>
          </a:p>
          <a:p>
            <a:pPr>
              <a:buNone/>
            </a:pPr>
            <a:endParaRPr lang="pl-PL" sz="1800" dirty="0" smtClean="0"/>
          </a:p>
          <a:p>
            <a:pPr>
              <a:buNone/>
            </a:pPr>
            <a:r>
              <a:rPr lang="pl-PL" sz="1800" dirty="0" smtClean="0"/>
              <a:t>Maksymalna wartość wydatków kwalifikowalnych projektów: 10 mln PLN </a:t>
            </a:r>
            <a:r>
              <a:rPr lang="pl-PL" sz="1800" b="1" dirty="0" smtClean="0"/>
              <a:t>	</a:t>
            </a:r>
            <a:r>
              <a:rPr lang="pl-PL" sz="2000" b="1" dirty="0" smtClean="0"/>
              <a:t>	</a:t>
            </a: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106</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132386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171382" y="620688"/>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251520" y="1876177"/>
            <a:ext cx="8560822" cy="400110"/>
          </a:xfrm>
          <a:prstGeom prst="rect">
            <a:avLst/>
          </a:prstGeom>
          <a:noFill/>
        </p:spPr>
        <p:txBody>
          <a:bodyPr wrap="square" rtlCol="0">
            <a:spAutoFit/>
          </a:bodyPr>
          <a:lstStyle/>
          <a:p>
            <a:r>
              <a:rPr lang="pl-PL" sz="2000" b="1" dirty="0" smtClean="0">
                <a:solidFill>
                  <a:schemeClr val="tx2"/>
                </a:solidFill>
              </a:rPr>
              <a:t>Działanie 7.2 </a:t>
            </a:r>
            <a:r>
              <a:rPr lang="pl-PL" b="1" dirty="0" smtClean="0">
                <a:solidFill>
                  <a:schemeClr val="tx2"/>
                </a:solidFill>
              </a:rPr>
              <a:t>Inwestycje </a:t>
            </a:r>
            <a:r>
              <a:rPr lang="pl-PL" b="1" dirty="0">
                <a:solidFill>
                  <a:schemeClr val="tx2"/>
                </a:solidFill>
              </a:rPr>
              <a:t>w edukację ponadgimnazjalną w tym </a:t>
            </a:r>
            <a:r>
              <a:rPr lang="pl-PL" b="1" dirty="0" smtClean="0">
                <a:solidFill>
                  <a:schemeClr val="tx2"/>
                </a:solidFill>
              </a:rPr>
              <a:t>zawodową</a:t>
            </a: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107</a:t>
            </a:fld>
            <a:endParaRPr lang="pl-PL"/>
          </a:p>
        </p:txBody>
      </p:sp>
      <p:sp>
        <p:nvSpPr>
          <p:cNvPr id="9" name="pole tekstowe 8"/>
          <p:cNvSpPr txBox="1"/>
          <p:nvPr/>
        </p:nvSpPr>
        <p:spPr>
          <a:xfrm>
            <a:off x="467544" y="2421463"/>
            <a:ext cx="8560822" cy="4031873"/>
          </a:xfrm>
          <a:prstGeom prst="rect">
            <a:avLst/>
          </a:prstGeom>
          <a:noFill/>
        </p:spPr>
        <p:txBody>
          <a:bodyPr wrap="square" rtlCol="0">
            <a:spAutoFit/>
          </a:bodyPr>
          <a:lstStyle/>
          <a:p>
            <a:endParaRPr lang="pl-PL" b="1" dirty="0" smtClean="0"/>
          </a:p>
          <a:p>
            <a:pPr algn="just"/>
            <a:r>
              <a:rPr lang="pl-PL" sz="2000" dirty="0" smtClean="0"/>
              <a:t>Poddziałanie </a:t>
            </a:r>
            <a:r>
              <a:rPr lang="pl-PL" sz="2000" dirty="0"/>
              <a:t>nr </a:t>
            </a:r>
            <a:r>
              <a:rPr lang="pl-PL" sz="2000" dirty="0" smtClean="0"/>
              <a:t>7.2.1</a:t>
            </a:r>
            <a:r>
              <a:rPr lang="pl-PL" sz="2000" b="1" dirty="0"/>
              <a:t>		</a:t>
            </a:r>
            <a:endParaRPr lang="pl-PL" sz="2000" dirty="0"/>
          </a:p>
          <a:p>
            <a:pPr algn="just"/>
            <a:r>
              <a:rPr lang="pl-PL" sz="2000" dirty="0"/>
              <a:t>	– </a:t>
            </a:r>
            <a:r>
              <a:rPr lang="pl-PL" sz="2000" b="1" dirty="0"/>
              <a:t>konkursy </a:t>
            </a:r>
            <a:r>
              <a:rPr lang="pl-PL" sz="2000" b="1" dirty="0" smtClean="0"/>
              <a:t>horyzontalne </a:t>
            </a:r>
            <a:r>
              <a:rPr lang="pl-PL" sz="2000" dirty="0" smtClean="0"/>
              <a:t>				      14</a:t>
            </a:r>
            <a:r>
              <a:rPr lang="pl-PL" sz="2000" dirty="0"/>
              <a:t> 000 000</a:t>
            </a:r>
            <a:r>
              <a:rPr lang="pl-PL" sz="2000" dirty="0" smtClean="0">
                <a:solidFill>
                  <a:prstClr val="black"/>
                </a:solidFill>
              </a:rPr>
              <a:t> </a:t>
            </a:r>
            <a:r>
              <a:rPr lang="pl-PL" sz="2000" dirty="0" smtClean="0"/>
              <a:t>EUR</a:t>
            </a:r>
            <a:endParaRPr lang="pl-PL" sz="2000" dirty="0"/>
          </a:p>
          <a:p>
            <a:pPr lvl="0"/>
            <a:endParaRPr lang="pl-PL" sz="2000" dirty="0" smtClean="0">
              <a:solidFill>
                <a:prstClr val="black"/>
              </a:solidFill>
            </a:endParaRPr>
          </a:p>
          <a:p>
            <a:pPr lvl="0"/>
            <a:r>
              <a:rPr lang="pl-PL" sz="2000" dirty="0" smtClean="0">
                <a:solidFill>
                  <a:prstClr val="black"/>
                </a:solidFill>
              </a:rPr>
              <a:t>Poddziałanie </a:t>
            </a:r>
            <a:r>
              <a:rPr lang="pl-PL" sz="2000" dirty="0">
                <a:solidFill>
                  <a:prstClr val="black"/>
                </a:solidFill>
              </a:rPr>
              <a:t>nr </a:t>
            </a:r>
            <a:r>
              <a:rPr lang="pl-PL" sz="2000" dirty="0" smtClean="0"/>
              <a:t>7.2.</a:t>
            </a:r>
            <a:r>
              <a:rPr lang="pl-PL" sz="2000" dirty="0" smtClean="0">
                <a:solidFill>
                  <a:prstClr val="black"/>
                </a:solidFill>
              </a:rPr>
              <a:t>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Wrocławskiego Obszaru </a:t>
            </a:r>
            <a:r>
              <a:rPr lang="pl-PL" sz="2000" b="1" dirty="0" smtClean="0">
                <a:solidFill>
                  <a:prstClr val="black"/>
                </a:solidFill>
              </a:rPr>
              <a:t>Funkcjonalnego </a:t>
            </a:r>
            <a:r>
              <a:rPr lang="pl-PL" sz="2000" dirty="0" smtClean="0">
                <a:solidFill>
                  <a:prstClr val="black"/>
                </a:solidFill>
              </a:rPr>
              <a:t>	</a:t>
            </a:r>
            <a:r>
              <a:rPr lang="pl-PL" sz="2000" dirty="0">
                <a:solidFill>
                  <a:prstClr val="black"/>
                </a:solidFill>
              </a:rPr>
              <a:t> </a:t>
            </a:r>
            <a:r>
              <a:rPr lang="pl-PL" sz="2000" dirty="0" smtClean="0">
                <a:solidFill>
                  <a:prstClr val="black"/>
                </a:solidFill>
              </a:rPr>
              <a:t>       </a:t>
            </a:r>
            <a:r>
              <a:rPr lang="pl-PL" sz="2000" dirty="0" smtClean="0"/>
              <a:t>5 </a:t>
            </a:r>
            <a:r>
              <a:rPr lang="pl-PL" sz="2000" dirty="0"/>
              <a:t>000 000 </a:t>
            </a:r>
            <a:r>
              <a:rPr lang="pl-PL" sz="2000" dirty="0" smtClean="0"/>
              <a:t>EUR</a:t>
            </a:r>
            <a:endParaRPr lang="pl-PL" sz="2000" dirty="0"/>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smtClean="0"/>
              <a:t>7.2.</a:t>
            </a:r>
            <a:r>
              <a:rPr lang="pl-PL" sz="2000" dirty="0" smtClean="0">
                <a:solidFill>
                  <a:prstClr val="black"/>
                </a:solidFill>
              </a:rPr>
              <a:t>3</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Jeleniogórskiej </a:t>
            </a:r>
            <a:r>
              <a:rPr lang="pl-PL" sz="2000" dirty="0" smtClean="0">
                <a:solidFill>
                  <a:prstClr val="black"/>
                </a:solidFill>
              </a:rPr>
              <a:t>			        </a:t>
            </a:r>
            <a:r>
              <a:rPr lang="pl-PL" sz="2000" dirty="0" smtClean="0"/>
              <a:t>2 </a:t>
            </a:r>
            <a:r>
              <a:rPr lang="pl-PL" sz="2000" dirty="0"/>
              <a:t>500 000</a:t>
            </a:r>
            <a:r>
              <a:rPr lang="pl-PL" sz="2000" dirty="0" smtClean="0"/>
              <a:t> </a:t>
            </a:r>
            <a:r>
              <a:rPr lang="pl-PL" sz="2000" dirty="0"/>
              <a:t>EUR</a:t>
            </a:r>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smtClean="0"/>
              <a:t>7.2.</a:t>
            </a:r>
            <a:r>
              <a:rPr lang="pl-PL" sz="2000" dirty="0" smtClean="0">
                <a:solidFill>
                  <a:prstClr val="black"/>
                </a:solidFill>
              </a:rPr>
              <a:t>4 </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Wałbrzyskiej </a:t>
            </a:r>
            <a:r>
              <a:rPr lang="pl-PL" sz="2000" dirty="0" smtClean="0">
                <a:solidFill>
                  <a:prstClr val="black"/>
                </a:solidFill>
              </a:rPr>
              <a:t>			        </a:t>
            </a:r>
            <a:r>
              <a:rPr lang="pl-PL" sz="2000" dirty="0" smtClean="0"/>
              <a:t>3 </a:t>
            </a:r>
            <a:r>
              <a:rPr lang="pl-PL" sz="2000" dirty="0"/>
              <a:t>000 000 </a:t>
            </a:r>
            <a:r>
              <a:rPr lang="pl-PL" sz="2000" dirty="0" smtClean="0"/>
              <a:t>EUR</a:t>
            </a:r>
            <a:endParaRPr lang="pl-PL" sz="2000" dirty="0">
              <a:solidFill>
                <a:prstClr val="black"/>
              </a:solidFill>
            </a:endParaRPr>
          </a:p>
          <a:p>
            <a:endParaRPr lang="pl-PL" dirty="0"/>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6745833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988840"/>
            <a:ext cx="8229600" cy="4137323"/>
          </a:xfrm>
        </p:spPr>
        <p:txBody>
          <a:bodyPr>
            <a:normAutofit fontScale="92500"/>
          </a:bodyPr>
          <a:lstStyle/>
          <a:p>
            <a:pPr marL="0" indent="0">
              <a:buNone/>
            </a:pPr>
            <a:r>
              <a:rPr lang="pl-PL" sz="1800" b="1" dirty="0" smtClean="0"/>
              <a:t>Edukacja ponadgimnazjalna w tym zawodowa</a:t>
            </a:r>
            <a:r>
              <a:rPr lang="pl-PL" sz="1800" dirty="0" smtClean="0"/>
              <a:t> </a:t>
            </a:r>
            <a:r>
              <a:rPr lang="pl-PL" sz="1800" b="1" dirty="0" smtClean="0"/>
              <a:t>zwłaszcza w zakresie zajęć matematyczno-przyrodniczych i cyfrowych</a:t>
            </a:r>
            <a:r>
              <a:rPr lang="pl-PL" sz="1800" dirty="0" smtClean="0"/>
              <a:t>:</a:t>
            </a:r>
          </a:p>
          <a:p>
            <a:pPr marL="0" indent="0">
              <a:buNone/>
            </a:pPr>
            <a:endParaRPr lang="pl-PL" sz="1800" dirty="0" smtClean="0"/>
          </a:p>
          <a:p>
            <a:pPr marL="625475" indent="-625475">
              <a:buNone/>
              <a:tabLst>
                <a:tab pos="625475" algn="l"/>
              </a:tabLst>
            </a:pPr>
            <a:r>
              <a:rPr lang="pl-PL" sz="1800" b="1" dirty="0" smtClean="0">
                <a:cs typeface="Arial"/>
              </a:rPr>
              <a:t>7.2.A.	</a:t>
            </a:r>
            <a:r>
              <a:rPr lang="pl-PL" sz="1800" dirty="0" smtClean="0"/>
              <a:t>Przedsięwzięcia prowadzące bezpośrednio do poprawy warunków nauczania zwłaszcza w zakresie zajęć matematyczno-przyrodniczych i cyfrowych realizowane poprzez przebudowę, rozbudowę lub adaptację (w tym także zakup wyposażenia) placówek i szkół ponadgimnazjalnych, w tym zawodowych i specjalnych.</a:t>
            </a:r>
          </a:p>
          <a:p>
            <a:pPr marL="625475" indent="-625475">
              <a:buNone/>
              <a:tabLst>
                <a:tab pos="625475" algn="l"/>
              </a:tabLst>
            </a:pPr>
            <a:endParaRPr lang="pl-PL" sz="1800" dirty="0" smtClean="0"/>
          </a:p>
          <a:p>
            <a:pPr marL="625475" indent="-625475">
              <a:buNone/>
              <a:tabLst>
                <a:tab pos="625475" algn="l"/>
              </a:tabLst>
            </a:pPr>
            <a:r>
              <a:rPr lang="pl-PL" sz="1800" b="1" dirty="0" smtClean="0"/>
              <a:t>7.2.B.	</a:t>
            </a:r>
            <a:r>
              <a:rPr lang="pl-PL" sz="1800" dirty="0" smtClean="0"/>
              <a:t>Przedsięwzięcia z zakresu wyposażenia w nowoczesny sprzęt i materiały dydaktyczne pracowni, zwłaszcza matematyczno-przyrodniczych i cyfrowych.</a:t>
            </a:r>
          </a:p>
          <a:p>
            <a:pPr marL="625475" indent="-625475">
              <a:buNone/>
              <a:tabLst>
                <a:tab pos="625475" algn="l"/>
              </a:tabLst>
            </a:pPr>
            <a:endParaRPr lang="pl-PL" sz="1800" dirty="0" smtClean="0"/>
          </a:p>
          <a:p>
            <a:pPr marL="625475" indent="-625475">
              <a:buNone/>
              <a:tabLst>
                <a:tab pos="625475" algn="l"/>
              </a:tabLst>
            </a:pPr>
            <a:r>
              <a:rPr lang="pl-PL" sz="1800" b="1" dirty="0" smtClean="0"/>
              <a:t>7.2.C.	</a:t>
            </a:r>
            <a:r>
              <a:rPr lang="pl-PL" sz="1800" dirty="0" smtClean="0"/>
              <a:t>Przedsięwzięcia z zakresu wyposażenia w sprzęt specjalistyczny i pomoce dydaktyczne do wspomagania rozwoju uczniów ze specjalnymi potrzebami edukacyjnymi, np. uczniów niepełnosprawnych, uczniów szczególnie uzdolnionych. </a:t>
            </a:r>
          </a:p>
          <a:p>
            <a:pPr algn="just">
              <a:buNone/>
            </a:pPr>
            <a:endParaRPr lang="pl-PL" sz="1800" dirty="0" smtClean="0"/>
          </a:p>
          <a:p>
            <a:pPr marL="0" indent="0">
              <a:buNone/>
            </a:pPr>
            <a:endParaRPr lang="pl-PL"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467544" y="1556792"/>
            <a:ext cx="3600400" cy="369332"/>
          </a:xfrm>
          <a:prstGeom prst="rect">
            <a:avLst/>
          </a:prstGeom>
          <a:noFill/>
        </p:spPr>
        <p:txBody>
          <a:bodyPr wrap="square" rtlCol="0">
            <a:spAutoFit/>
          </a:bodyPr>
          <a:lstStyle/>
          <a:p>
            <a:r>
              <a:rPr lang="pl-PL" b="1" dirty="0" smtClean="0"/>
              <a:t>Typy </a:t>
            </a:r>
            <a:r>
              <a:rPr lang="pl-PL" b="1" dirty="0"/>
              <a:t>projektów:</a:t>
            </a:r>
          </a:p>
        </p:txBody>
      </p:sp>
      <p:sp>
        <p:nvSpPr>
          <p:cNvPr id="12" name="pole tekstowe 11"/>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7" name="Symbol zastępczy numeru slajdu 6"/>
          <p:cNvSpPr>
            <a:spLocks noGrp="1"/>
          </p:cNvSpPr>
          <p:nvPr>
            <p:ph type="sldNum" sz="quarter" idx="12"/>
          </p:nvPr>
        </p:nvSpPr>
        <p:spPr/>
        <p:txBody>
          <a:bodyPr/>
          <a:lstStyle/>
          <a:p>
            <a:fld id="{F86E09CB-2C72-480B-B6BF-F61CF0356E3A}" type="slidenum">
              <a:rPr lang="pl-PL" smtClean="0"/>
              <a:pPr/>
              <a:t>108</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411770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988840"/>
            <a:ext cx="8229600" cy="4137323"/>
          </a:xfrm>
        </p:spPr>
        <p:txBody>
          <a:bodyPr>
            <a:normAutofit/>
          </a:bodyPr>
          <a:lstStyle/>
          <a:p>
            <a:pPr marL="0" indent="0" algn="just">
              <a:buNone/>
            </a:pPr>
            <a:endParaRPr lang="pl-PL" sz="2000" dirty="0" smtClean="0"/>
          </a:p>
          <a:p>
            <a:pPr marL="625475" indent="-625475" algn="just">
              <a:buNone/>
              <a:tabLst>
                <a:tab pos="625475" algn="l"/>
              </a:tabLst>
            </a:pPr>
            <a:r>
              <a:rPr lang="pl-PL" sz="1800" b="1" dirty="0" smtClean="0"/>
              <a:t>7.2.D.</a:t>
            </a:r>
            <a:r>
              <a:rPr lang="pl-PL" sz="1800" b="1" dirty="0"/>
              <a:t>	</a:t>
            </a:r>
            <a:r>
              <a:rPr lang="pl-PL" sz="1800" dirty="0" smtClean="0"/>
              <a:t>Przedsięwzięcia ukierunkowane na wspieranie ukierunkowanych branżowo centrów kształcenia zawodowego oraz tworzenie w szkołach zawodowych warunków zbliżonych do rzeczywistego środowiska pracy zawodowej pod kątem wyposażenia, doposażenie warsztatów, pracowni itp.</a:t>
            </a:r>
          </a:p>
          <a:p>
            <a:pPr marL="625475" indent="-625475" algn="just">
              <a:buNone/>
              <a:tabLst>
                <a:tab pos="625475" algn="l"/>
              </a:tabLst>
            </a:pPr>
            <a:endParaRPr lang="pl-PL" sz="1800" dirty="0" smtClean="0"/>
          </a:p>
          <a:p>
            <a:pPr marL="625475" indent="-625475" algn="just">
              <a:buNone/>
              <a:tabLst>
                <a:tab pos="625475" algn="l"/>
              </a:tabLst>
            </a:pPr>
            <a:r>
              <a:rPr lang="pl-PL" sz="1800" b="1" dirty="0" smtClean="0"/>
              <a:t>7.2.E.</a:t>
            </a:r>
            <a:r>
              <a:rPr lang="pl-PL" sz="1800" b="1" dirty="0"/>
              <a:t>	</a:t>
            </a:r>
            <a:r>
              <a:rPr lang="pl-PL" sz="1800" dirty="0" smtClean="0"/>
              <a:t>Przedsięwzięcia z zakresu budowy nowych obiektów służących praktycznej nauce zawodu. </a:t>
            </a:r>
          </a:p>
          <a:p>
            <a:pPr algn="just">
              <a:buNone/>
            </a:pPr>
            <a:endParaRPr lang="pl-PL" sz="1800" dirty="0" smtClean="0"/>
          </a:p>
          <a:p>
            <a:pPr marL="0" indent="0">
              <a:buNone/>
            </a:pPr>
            <a:endParaRPr lang="pl-PL"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2" name="pole tekstowe 11"/>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7" name="Symbol zastępczy numeru slajdu 6"/>
          <p:cNvSpPr>
            <a:spLocks noGrp="1"/>
          </p:cNvSpPr>
          <p:nvPr>
            <p:ph type="sldNum" sz="quarter" idx="12"/>
          </p:nvPr>
        </p:nvSpPr>
        <p:spPr/>
        <p:txBody>
          <a:bodyPr/>
          <a:lstStyle/>
          <a:p>
            <a:fld id="{F86E09CB-2C72-480B-B6BF-F61CF0356E3A}" type="slidenum">
              <a:rPr lang="pl-PL" smtClean="0"/>
              <a:pPr/>
              <a:t>109</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245238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545754"/>
            <a:ext cx="8712968" cy="2431435"/>
          </a:xfrm>
          <a:prstGeom prst="rect">
            <a:avLst/>
          </a:prstGeom>
        </p:spPr>
        <p:txBody>
          <a:bodyPr wrap="square">
            <a:spAutoFit/>
          </a:bodyPr>
          <a:lstStyle/>
          <a:p>
            <a:pPr algn="just"/>
            <a:endParaRPr lang="pl-PL" sz="2800" dirty="0" smtClean="0"/>
          </a:p>
          <a:p>
            <a:r>
              <a:rPr lang="pl-PL" sz="2400" b="1" dirty="0" smtClean="0">
                <a:solidFill>
                  <a:schemeClr val="bg2">
                    <a:lumMod val="25000"/>
                  </a:schemeClr>
                </a:solidFill>
              </a:rPr>
              <a:t>Działanie 1.2   Innowacyjne </a:t>
            </a:r>
            <a:r>
              <a:rPr lang="pl-PL" sz="2400" b="1" dirty="0">
                <a:solidFill>
                  <a:schemeClr val="bg2">
                    <a:lumMod val="25000"/>
                  </a:schemeClr>
                </a:solidFill>
              </a:rPr>
              <a:t>przedsiębiorstwa </a:t>
            </a:r>
            <a:r>
              <a:rPr lang="pl-PL" sz="2400" b="1" dirty="0" smtClean="0">
                <a:solidFill>
                  <a:schemeClr val="bg2">
                    <a:lumMod val="25000"/>
                  </a:schemeClr>
                </a:solidFill>
              </a:rPr>
              <a:t>	</a:t>
            </a:r>
          </a:p>
          <a:p>
            <a:r>
              <a:rPr lang="pl-PL" sz="2400" b="1" dirty="0" smtClean="0">
                <a:solidFill>
                  <a:schemeClr val="bg2">
                    <a:lumMod val="25000"/>
                  </a:schemeClr>
                </a:solidFill>
              </a:rPr>
              <a:t>							130 </a:t>
            </a:r>
            <a:r>
              <a:rPr lang="pl-PL" sz="2400" b="1" dirty="0">
                <a:solidFill>
                  <a:schemeClr val="bg2">
                    <a:lumMod val="25000"/>
                  </a:schemeClr>
                </a:solidFill>
              </a:rPr>
              <a:t>703 </a:t>
            </a:r>
            <a:r>
              <a:rPr lang="pl-PL" sz="2400" b="1" dirty="0" smtClean="0">
                <a:solidFill>
                  <a:schemeClr val="bg2">
                    <a:lumMod val="25000"/>
                  </a:schemeClr>
                </a:solidFill>
              </a:rPr>
              <a:t>787 EUR</a:t>
            </a:r>
          </a:p>
          <a:p>
            <a:endParaRPr lang="pl-PL" sz="2400" b="1" dirty="0" smtClean="0">
              <a:solidFill>
                <a:schemeClr val="bg2">
                  <a:lumMod val="25000"/>
                </a:schemeClr>
              </a:solidFill>
            </a:endParaRPr>
          </a:p>
          <a:p>
            <a:r>
              <a:rPr lang="pl-PL" sz="2400" b="1" dirty="0">
                <a:solidFill>
                  <a:schemeClr val="bg2">
                    <a:lumMod val="25000"/>
                  </a:schemeClr>
                </a:solidFill>
              </a:rPr>
              <a:t>Działanie 2.1 	E-usługi publiczne 			</a:t>
            </a:r>
            <a:r>
              <a:rPr lang="pl-PL" sz="2400" b="1" dirty="0" smtClean="0">
                <a:solidFill>
                  <a:schemeClr val="bg2">
                    <a:lumMod val="25000"/>
                  </a:schemeClr>
                </a:solidFill>
              </a:rPr>
              <a:t>  66</a:t>
            </a:r>
            <a:r>
              <a:rPr lang="pl-PL" sz="2400" b="1" dirty="0">
                <a:solidFill>
                  <a:schemeClr val="bg2">
                    <a:lumMod val="25000"/>
                  </a:schemeClr>
                </a:solidFill>
              </a:rPr>
              <a:t> 386 308 EUR</a:t>
            </a:r>
          </a:p>
          <a:p>
            <a:r>
              <a:rPr lang="pl-PL" sz="2400" b="1" dirty="0" smtClean="0">
                <a:solidFill>
                  <a:schemeClr val="bg2">
                    <a:lumMod val="25000"/>
                  </a:schemeClr>
                </a:solidFill>
              </a:rPr>
              <a:t> </a:t>
            </a:r>
            <a:r>
              <a:rPr lang="pl-PL" sz="2800" dirty="0" smtClean="0"/>
              <a:t>		 </a:t>
            </a:r>
            <a:endParaRPr lang="pl-PL" sz="2800" b="1" dirty="0" smtClean="0">
              <a:effectLst>
                <a:outerShdw blurRad="38100" dist="38100" dir="2700000" algn="tl">
                  <a:srgbClr val="000000">
                    <a:alpha val="43137"/>
                  </a:srgbClr>
                </a:outerShdw>
              </a:effectLst>
            </a:endParaRPr>
          </a:p>
        </p:txBody>
      </p:sp>
      <p:sp>
        <p:nvSpPr>
          <p:cNvPr id="3" name="pole tekstowe 2"/>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pic>
        <p:nvPicPr>
          <p:cNvPr id="3074" name="Picture 2" descr="Konkurs na pomys&amp;lstrok;y w obszarze innowacje spo&amp;lstrok;ecz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438" y="3717032"/>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7" name="Symbol zastępczy numeru slajdu 6"/>
          <p:cNvSpPr>
            <a:spLocks noGrp="1"/>
          </p:cNvSpPr>
          <p:nvPr>
            <p:ph type="sldNum" sz="quarter" idx="12"/>
          </p:nvPr>
        </p:nvSpPr>
        <p:spPr/>
        <p:txBody>
          <a:bodyPr/>
          <a:lstStyle/>
          <a:p>
            <a:fld id="{F86E09CB-2C72-480B-B6BF-F61CF0356E3A}" type="slidenum">
              <a:rPr lang="pl-PL" smtClean="0"/>
              <a:pPr/>
              <a:t>11</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2" name="Obraz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4571357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783357"/>
            <a:ext cx="8229600" cy="4525963"/>
          </a:xfrm>
        </p:spPr>
        <p:txBody>
          <a:bodyPr>
            <a:normAutofit/>
          </a:bodyPr>
          <a:lstStyle/>
          <a:p>
            <a:pPr marL="0" indent="0">
              <a:buNone/>
            </a:pPr>
            <a:r>
              <a:rPr lang="pl-PL" sz="1800" b="1" i="1" dirty="0" smtClean="0"/>
              <a:t>Ważne</a:t>
            </a:r>
          </a:p>
          <a:p>
            <a:pPr marL="0" indent="0">
              <a:buNone/>
            </a:pPr>
            <a:endParaRPr lang="pl-PL" sz="2000" b="1" dirty="0" smtClean="0"/>
          </a:p>
          <a:p>
            <a:r>
              <a:rPr lang="pl-PL" sz="1600" dirty="0" smtClean="0"/>
              <a:t>Aby projekt mógł być realizowany, projektodawca musi wskazać wizję i kompleksowy plan wykorzystania wspartej w wyniku realizacji projektu infrastruktury i/lub zakupionego wyposażenia  (konieczność uwzględnienia kwestii demograficznych, analizy ekonomicznej inwestycji po zakończeniu projektu oraz w zakresie szkolnictwa zawodowego konieczność uwzględnienia wymiaru dopasowania do potrzeb rynku pracy i </a:t>
            </a:r>
            <a:r>
              <a:rPr lang="pl-PL" sz="1600" i="1" dirty="0" smtClean="0"/>
              <a:t>smart </a:t>
            </a:r>
            <a:r>
              <a:rPr lang="pl-PL" sz="1600" i="1" dirty="0" err="1" smtClean="0"/>
              <a:t>specialisation</a:t>
            </a:r>
            <a:r>
              <a:rPr lang="pl-PL" sz="1600" dirty="0" smtClean="0"/>
              <a:t>).</a:t>
            </a:r>
          </a:p>
          <a:p>
            <a:pPr>
              <a:buNone/>
            </a:pPr>
            <a:endParaRPr lang="pl-PL" sz="1600" dirty="0" smtClean="0"/>
          </a:p>
          <a:p>
            <a:r>
              <a:rPr lang="pl-PL" sz="1600" dirty="0" smtClean="0"/>
              <a:t>Wszystkie przedsięwzięcia związane z poprawą warunków kształcenia będą uwzględniać konieczność dostosowaniem infrastruktury i wyposażenia do potrzeb osób z </a:t>
            </a:r>
            <a:r>
              <a:rPr lang="pl-PL" sz="1600" dirty="0" err="1" smtClean="0"/>
              <a:t>niepełnosprawnościami</a:t>
            </a:r>
            <a:r>
              <a:rPr lang="pl-PL" sz="1600" dirty="0" smtClean="0"/>
              <a:t> (jako obowiązkowy element projektu).</a:t>
            </a:r>
          </a:p>
          <a:p>
            <a:pPr>
              <a:buNone/>
            </a:pPr>
            <a:endParaRPr lang="pl-PL" sz="1600" dirty="0" smtClean="0"/>
          </a:p>
          <a:p>
            <a:r>
              <a:rPr lang="pl-PL" sz="1600" dirty="0" smtClean="0"/>
              <a:t>Budowa nowych obiektów jest możliwa wyłącznie w przypadku obiektów służących praktycznej nauce zawodu i w sytuacji, gdy przebudowa, rozbudowa lub adaptacja istniejących budynków nie jest możliwa lub jest nieuzasadniona ekonomicznie oraz musi uwzględniać trendy demograficzne zachodzące na danym obszarze.</a:t>
            </a:r>
          </a:p>
          <a:p>
            <a:pPr marL="0" indent="0" algn="just">
              <a:spcAft>
                <a:spcPts val="1000"/>
              </a:spcAft>
              <a:buNone/>
            </a:pPr>
            <a:endParaRPr lang="pl-PL" sz="1600" dirty="0">
              <a:latin typeface="Times New Roman"/>
              <a:ea typeface="Times New Roman"/>
            </a:endParaRPr>
          </a:p>
          <a:p>
            <a:pPr algn="just">
              <a:spcBef>
                <a:spcPts val="150"/>
              </a:spcBef>
              <a:spcAft>
                <a:spcPts val="150"/>
              </a:spcAft>
            </a:pPr>
            <a:endParaRPr lang="pl-PL" sz="1600" dirty="0">
              <a:latin typeface="Times New Roman"/>
              <a:ea typeface="Times New Roman"/>
            </a:endParaRPr>
          </a:p>
          <a:p>
            <a:pPr marL="0" indent="0">
              <a:buNone/>
            </a:pPr>
            <a:endParaRPr lang="pl-PL" sz="2000" dirty="0" smtClean="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1" name="pole tekstowe 10"/>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110</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80134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526058"/>
            <a:ext cx="8229600" cy="4525963"/>
          </a:xfrm>
        </p:spPr>
        <p:txBody>
          <a:bodyPr>
            <a:normAutofit/>
          </a:bodyPr>
          <a:lstStyle/>
          <a:p>
            <a:pPr marL="0" indent="0">
              <a:buNone/>
            </a:pPr>
            <a:r>
              <a:rPr lang="pl-PL" sz="1800" b="1" i="1" dirty="0" smtClean="0"/>
              <a:t>Ważne</a:t>
            </a:r>
          </a:p>
          <a:p>
            <a:pPr marL="0" indent="0">
              <a:buNone/>
            </a:pPr>
            <a:endParaRPr lang="pl-PL" sz="2000" b="1" dirty="0" smtClean="0"/>
          </a:p>
          <a:p>
            <a:pPr>
              <a:buNone/>
            </a:pPr>
            <a:r>
              <a:rPr lang="pl-PL" sz="1600" dirty="0" smtClean="0"/>
              <a:t>Wymogi dotyczące przedsięwzięć z zakresu kształcenia zawodowego:</a:t>
            </a:r>
          </a:p>
          <a:p>
            <a:pPr>
              <a:buNone/>
            </a:pPr>
            <a:endParaRPr lang="pl-PL" sz="1600" dirty="0" smtClean="0"/>
          </a:p>
          <a:p>
            <a:pPr algn="just"/>
            <a:r>
              <a:rPr lang="pl-PL" sz="1600" dirty="0" smtClean="0"/>
              <a:t>Wsparta w wyniku realizacji projektu infrastruktura powinna być dostosowana do warunków zbliżonych do rzeczywistego środowiska pracy zawodowej.  </a:t>
            </a:r>
          </a:p>
          <a:p>
            <a:pPr algn="just"/>
            <a:r>
              <a:rPr lang="pl-PL" sz="1600" dirty="0" smtClean="0"/>
              <a:t>Działania mające na celu poprawę infrastruktury szkół zawodowych powinny być realizowane z zaangażowaniem pracodawców tak, aby w jak największym stopniu stworzone warunki kształcenia odpowiadały na potrzeby rynku i zaowocowały wykształceniem wysokiej klasy specjalistów, poszukiwanych na rynku pracy.</a:t>
            </a:r>
          </a:p>
          <a:p>
            <a:pPr algn="just"/>
            <a:r>
              <a:rPr lang="pl-PL" sz="1600" dirty="0" smtClean="0"/>
              <a:t>Rezultatem projektu powinno być dostosowywanie oferty edukacyjnej do potrzeb rynku pracy, uwzględniające minimalne standardy zawarte w podstawie programowej.</a:t>
            </a:r>
          </a:p>
          <a:p>
            <a:pPr marL="0" indent="0" algn="just">
              <a:spcAft>
                <a:spcPts val="1000"/>
              </a:spcAft>
              <a:buNone/>
            </a:pPr>
            <a:endParaRPr lang="pl-PL" sz="1600" dirty="0">
              <a:latin typeface="Times New Roman"/>
              <a:ea typeface="Times New Roman"/>
            </a:endParaRPr>
          </a:p>
          <a:p>
            <a:pPr algn="just">
              <a:spcBef>
                <a:spcPts val="150"/>
              </a:spcBef>
              <a:spcAft>
                <a:spcPts val="150"/>
              </a:spcAft>
            </a:pPr>
            <a:endParaRPr lang="pl-PL" sz="1600" dirty="0">
              <a:latin typeface="Times New Roman"/>
              <a:ea typeface="Times New Roman"/>
            </a:endParaRPr>
          </a:p>
          <a:p>
            <a:pPr marL="0" indent="0">
              <a:buNone/>
            </a:pPr>
            <a:endParaRPr lang="pl-PL" sz="2000" dirty="0" smtClean="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111</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54881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buNone/>
            </a:pPr>
            <a:r>
              <a:rPr lang="pl-PL" sz="1800" b="1" dirty="0"/>
              <a:t>Preferowane będą </a:t>
            </a:r>
            <a:r>
              <a:rPr lang="pl-PL" sz="1800" b="1" dirty="0" smtClean="0"/>
              <a:t>projekty:</a:t>
            </a:r>
          </a:p>
          <a:p>
            <a:endParaRPr lang="pl-PL" sz="1800" dirty="0" smtClean="0"/>
          </a:p>
          <a:p>
            <a:r>
              <a:rPr lang="pl-PL" sz="1800" dirty="0" smtClean="0"/>
              <a:t>dostosowujące szkoły do pracy z uczniem o specjalnych potrzebach edukacyjnych;</a:t>
            </a:r>
          </a:p>
          <a:p>
            <a:r>
              <a:rPr lang="pl-PL" sz="1800" dirty="0" smtClean="0"/>
              <a:t>zapewniające rozwój infrastruktury w zakresie nauk matematyczno-przyrodniczych i cyfrowych (wyposażenie pracowni).</a:t>
            </a:r>
            <a:endParaRPr lang="pl-PL" sz="1800" dirty="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112</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95797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buNone/>
            </a:pPr>
            <a:r>
              <a:rPr lang="pl-PL" sz="2000" b="1" dirty="0" smtClean="0"/>
              <a:t>Typy beneficjentów</a:t>
            </a:r>
          </a:p>
          <a:p>
            <a:pPr marL="0" indent="0" algn="ctr">
              <a:buNone/>
            </a:pPr>
            <a:endParaRPr lang="pl-PL" sz="1800" dirty="0"/>
          </a:p>
          <a:p>
            <a:pPr lvl="0"/>
            <a:r>
              <a:rPr lang="pl-PL" sz="1800" dirty="0" smtClean="0"/>
              <a:t>jednostki samorządu terytorialnego, ich związki i stowarzyszenia,</a:t>
            </a:r>
          </a:p>
          <a:p>
            <a:r>
              <a:rPr lang="pl-PL" sz="1800" dirty="0" smtClean="0"/>
              <a:t>jednostki organizacyjne </a:t>
            </a:r>
            <a:r>
              <a:rPr lang="pl-PL" sz="1800" dirty="0" err="1" smtClean="0"/>
              <a:t>jst</a:t>
            </a:r>
            <a:r>
              <a:rPr lang="pl-PL" sz="1800" dirty="0"/>
              <a:t>,</a:t>
            </a:r>
            <a:endParaRPr lang="pl-PL" sz="1800" dirty="0" smtClean="0"/>
          </a:p>
          <a:p>
            <a:r>
              <a:rPr lang="pl-PL" sz="1800" dirty="0" smtClean="0"/>
              <a:t>organy prowadzące szkoły, w tym </a:t>
            </a:r>
            <a:r>
              <a:rPr lang="pl-PL" sz="1800" b="1" dirty="0" smtClean="0">
                <a:solidFill>
                  <a:schemeClr val="tx2"/>
                </a:solidFill>
              </a:rPr>
              <a:t>organizacje pozarządowe</a:t>
            </a:r>
            <a:r>
              <a:rPr lang="pl-PL" sz="1800" dirty="0" smtClean="0"/>
              <a:t>,</a:t>
            </a:r>
          </a:p>
          <a:p>
            <a:r>
              <a:rPr lang="pl-PL" sz="1800" dirty="0" smtClean="0"/>
              <a:t>specjalne ośrodki szkolno-wychowawcze.</a:t>
            </a:r>
            <a:endParaRPr lang="pl-PL" sz="1800"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113</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0248765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lgn="just">
              <a:buNone/>
            </a:pPr>
            <a:endParaRPr lang="pl-PL" sz="2400" b="1" dirty="0" smtClean="0"/>
          </a:p>
          <a:p>
            <a:pPr marL="0" indent="0" algn="just">
              <a:buNone/>
            </a:pPr>
            <a:r>
              <a:rPr lang="pl-PL" sz="1800" b="1" dirty="0" smtClean="0"/>
              <a:t>Minimalna i maksymalna wartość wydatków </a:t>
            </a:r>
            <a:r>
              <a:rPr lang="pl-PL" sz="1800" b="1" dirty="0" err="1" smtClean="0"/>
              <a:t>kwalifikowalnych</a:t>
            </a:r>
            <a:r>
              <a:rPr lang="pl-PL" sz="1800" b="1" dirty="0" smtClean="0"/>
              <a:t> projektu </a:t>
            </a:r>
          </a:p>
          <a:p>
            <a:pPr>
              <a:buNone/>
            </a:pPr>
            <a:endParaRPr lang="pl-PL" sz="1800" dirty="0" smtClean="0"/>
          </a:p>
          <a:p>
            <a:pPr>
              <a:buNone/>
            </a:pPr>
            <a:r>
              <a:rPr lang="pl-PL" sz="1800" dirty="0" smtClean="0"/>
              <a:t>Minimalna wartość wydatków </a:t>
            </a:r>
            <a:r>
              <a:rPr lang="pl-PL" sz="1800" dirty="0" err="1" smtClean="0"/>
              <a:t>kwalifikowalnych</a:t>
            </a:r>
            <a:r>
              <a:rPr lang="pl-PL" sz="1800" dirty="0" smtClean="0"/>
              <a:t> projektów:</a:t>
            </a:r>
          </a:p>
          <a:p>
            <a:pPr>
              <a:buNone/>
            </a:pPr>
            <a:endParaRPr lang="pl-PL" sz="1800" dirty="0" smtClean="0"/>
          </a:p>
          <a:p>
            <a:pPr>
              <a:buNone/>
            </a:pPr>
            <a:r>
              <a:rPr lang="pl-PL" sz="1800" dirty="0" smtClean="0"/>
              <a:t>-  50 tys. PLN  w przypadku projektów dotyczących wyłącznie wyposażenia;</a:t>
            </a:r>
          </a:p>
          <a:p>
            <a:pPr>
              <a:buNone/>
            </a:pPr>
            <a:r>
              <a:rPr lang="pl-PL" sz="1800" dirty="0" smtClean="0"/>
              <a:t>- 100 tys. PLN w przypadku pozostałych projektów infrastrukturalnych.</a:t>
            </a:r>
          </a:p>
          <a:p>
            <a:pPr>
              <a:buNone/>
            </a:pPr>
            <a:endParaRPr lang="pl-PL" sz="1800" dirty="0" smtClean="0"/>
          </a:p>
          <a:p>
            <a:pPr>
              <a:buNone/>
            </a:pPr>
            <a:r>
              <a:rPr lang="pl-PL" sz="1800" dirty="0" smtClean="0"/>
              <a:t>Maksymalna wartość wydatków kwalifikowalnych projektów: 10 mln PLN </a:t>
            </a:r>
            <a:r>
              <a:rPr lang="pl-PL" sz="1800" b="1" dirty="0" smtClean="0"/>
              <a:t>		</a:t>
            </a:r>
            <a:endParaRPr lang="pl-PL" sz="1800"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114</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53498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buNone/>
            </a:pPr>
            <a:endParaRPr lang="pl-PL" sz="2000" b="1" dirty="0" smtClean="0"/>
          </a:p>
          <a:p>
            <a:pPr marL="0" indent="0">
              <a:buNone/>
            </a:pPr>
            <a:endParaRPr lang="pl-PL" sz="2000" b="1" dirty="0" smtClean="0"/>
          </a:p>
          <a:p>
            <a:pPr marL="0" indent="0">
              <a:buNone/>
            </a:pPr>
            <a:endParaRPr lang="pl-PL" sz="2000" b="1" dirty="0" smtClean="0"/>
          </a:p>
          <a:p>
            <a:pPr marL="0" indent="0" algn="ctr">
              <a:buNone/>
            </a:pPr>
            <a:r>
              <a:rPr lang="pl-PL" sz="4400" b="1" i="1" dirty="0" smtClean="0"/>
              <a:t>Europejski Fundusz Społeczny</a:t>
            </a:r>
            <a:endParaRPr lang="pl-PL" sz="4400" i="1"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115</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0248765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484784"/>
            <a:ext cx="8229600" cy="4641379"/>
          </a:xfrm>
        </p:spPr>
        <p:txBody>
          <a:bodyPr>
            <a:normAutofit/>
          </a:bodyPr>
          <a:lstStyle/>
          <a:p>
            <a:pPr marL="0" indent="0" algn="ctr">
              <a:buNone/>
            </a:pPr>
            <a:r>
              <a:rPr lang="pl-PL" sz="2400" b="1" i="1" dirty="0" smtClean="0"/>
              <a:t>Działania, </a:t>
            </a:r>
          </a:p>
          <a:p>
            <a:pPr marL="0" indent="0" algn="ctr">
              <a:buNone/>
            </a:pPr>
            <a:r>
              <a:rPr lang="pl-PL" sz="2400" b="1" i="1" dirty="0" smtClean="0"/>
              <a:t>w ramach których NGO są uprawnione do aplikowania o środki</a:t>
            </a:r>
          </a:p>
          <a:p>
            <a:pPr marL="0" indent="0" algn="just">
              <a:buNone/>
            </a:pPr>
            <a:endParaRPr lang="pl-PL" sz="2000" i="1" dirty="0" smtClean="0"/>
          </a:p>
          <a:p>
            <a:pPr marL="1439863" indent="-1439863">
              <a:buNone/>
              <a:tabLst>
                <a:tab pos="1439863" algn="l"/>
              </a:tabLst>
            </a:pPr>
            <a:r>
              <a:rPr lang="pl-PL" sz="1900" i="1" dirty="0" smtClean="0"/>
              <a:t>Działanie 8.2 	Wsparcie na rzecz osób pozostających bez zatrudnienia</a:t>
            </a:r>
          </a:p>
          <a:p>
            <a:pPr marL="1439863" indent="-1439863">
              <a:buNone/>
              <a:tabLst>
                <a:tab pos="1439863" algn="l"/>
              </a:tabLst>
            </a:pPr>
            <a:r>
              <a:rPr lang="pl-PL" sz="1900" i="1" dirty="0" smtClean="0"/>
              <a:t>Działanie 8.3 	Dotacje i pożyczki na utworzenie działalności gospodarczej</a:t>
            </a:r>
          </a:p>
          <a:p>
            <a:pPr marL="1439863" indent="-1439863">
              <a:buNone/>
              <a:tabLst>
                <a:tab pos="1439863" algn="l"/>
              </a:tabLst>
            </a:pPr>
            <a:r>
              <a:rPr lang="pl-PL" sz="1900" i="1" dirty="0" smtClean="0"/>
              <a:t>Działanie 8.4 	Tworzenie i funkcjonowanie miejsc opieki nad dziećmi do lat 3</a:t>
            </a:r>
          </a:p>
          <a:p>
            <a:pPr marL="1439863" indent="-1439863">
              <a:buNone/>
              <a:tabLst>
                <a:tab pos="1439863" algn="l"/>
              </a:tabLst>
            </a:pPr>
            <a:r>
              <a:rPr lang="pl-PL" sz="1900" i="1" dirty="0" smtClean="0"/>
              <a:t>Działanie 8.5 	Działania typu </a:t>
            </a:r>
            <a:r>
              <a:rPr lang="pl-PL" sz="1900" i="1" dirty="0" err="1" smtClean="0"/>
              <a:t>outplacement</a:t>
            </a:r>
            <a:endParaRPr lang="pl-PL" sz="1900" i="1" dirty="0" smtClean="0"/>
          </a:p>
          <a:p>
            <a:pPr marL="1439863" indent="-1439863">
              <a:buNone/>
              <a:tabLst>
                <a:tab pos="1439863" algn="l"/>
              </a:tabLst>
            </a:pPr>
            <a:r>
              <a:rPr lang="pl-PL" sz="1900" i="1" dirty="0" smtClean="0"/>
              <a:t>Działanie 8.6 	Usługi rozwojowe na rzecz przedsiębiorców (operator systemu RUR)</a:t>
            </a:r>
          </a:p>
          <a:p>
            <a:pPr marL="1439863" indent="-1439863">
              <a:buNone/>
              <a:tabLst>
                <a:tab pos="1439863" algn="l"/>
              </a:tabLst>
            </a:pPr>
            <a:r>
              <a:rPr lang="pl-PL" sz="1900" i="1" dirty="0" smtClean="0"/>
              <a:t>Działanie 8.7  	Projekty </a:t>
            </a:r>
            <a:r>
              <a:rPr lang="pl-PL" sz="2000" i="1" dirty="0" smtClean="0"/>
              <a:t>związane z realizacja programów zdrowotnych</a:t>
            </a:r>
            <a:endParaRPr lang="pl-PL" sz="2000" i="1"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923330"/>
          </a:xfrm>
          <a:prstGeom prst="rect">
            <a:avLst/>
          </a:prstGeom>
          <a:noFill/>
        </p:spPr>
        <p:txBody>
          <a:bodyPr wrap="square" rtlCol="0">
            <a:spAutoFit/>
          </a:bodyPr>
          <a:lstStyle/>
          <a:p>
            <a:pPr algn="r"/>
            <a:r>
              <a:rPr lang="pl-PL" b="1" dirty="0" smtClean="0">
                <a:solidFill>
                  <a:schemeClr val="bg2">
                    <a:lumMod val="25000"/>
                  </a:schemeClr>
                </a:solidFill>
              </a:rPr>
              <a:t>Oś priorytetowa 8. </a:t>
            </a:r>
          </a:p>
          <a:p>
            <a:pPr algn="r"/>
            <a:r>
              <a:rPr lang="pl-PL" b="1" dirty="0" smtClean="0">
                <a:solidFill>
                  <a:schemeClr val="tx2"/>
                </a:solidFill>
              </a:rPr>
              <a:t>Rynek pracy</a:t>
            </a:r>
          </a:p>
          <a:p>
            <a:pPr algn="r"/>
            <a:r>
              <a:rPr lang="pl-PL" b="1" dirty="0">
                <a:solidFill>
                  <a:schemeClr val="tx2"/>
                </a:solidFill>
              </a:rPr>
              <a:t>alokacja: 254 323 171 </a:t>
            </a:r>
            <a:r>
              <a:rPr lang="pl-PL" b="1" dirty="0" smtClean="0">
                <a:solidFill>
                  <a:schemeClr val="tx2"/>
                </a:solidFill>
              </a:rPr>
              <a:t>EUR</a:t>
            </a:r>
            <a:endParaRPr lang="pl-PL" b="1" dirty="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116</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02487657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739949"/>
            <a:ext cx="8229600" cy="4785395"/>
          </a:xfrm>
        </p:spPr>
        <p:txBody>
          <a:bodyPr>
            <a:normAutofit lnSpcReduction="10000"/>
          </a:bodyPr>
          <a:lstStyle/>
          <a:p>
            <a:pPr marL="0" indent="0" algn="ctr">
              <a:buNone/>
            </a:pPr>
            <a:r>
              <a:rPr lang="pl-PL" sz="2400" b="1" i="1" dirty="0" smtClean="0"/>
              <a:t>Działania, </a:t>
            </a:r>
          </a:p>
          <a:p>
            <a:pPr marL="0" indent="0" algn="ctr">
              <a:buNone/>
            </a:pPr>
            <a:r>
              <a:rPr lang="pl-PL" sz="2400" b="1" i="1" dirty="0" smtClean="0"/>
              <a:t>w ramach których NGO są uprawnione do aplikowania o środki</a:t>
            </a:r>
          </a:p>
          <a:p>
            <a:pPr marL="0" indent="0" algn="ctr">
              <a:buNone/>
            </a:pPr>
            <a:endParaRPr lang="pl-PL" sz="2400" b="1" i="1" dirty="0" smtClean="0"/>
          </a:p>
          <a:p>
            <a:pPr marL="1439863" indent="-1439863">
              <a:buNone/>
              <a:tabLst>
                <a:tab pos="1439863" algn="l"/>
              </a:tabLst>
            </a:pPr>
            <a:r>
              <a:rPr lang="pl-PL" sz="2000" i="1" dirty="0" smtClean="0"/>
              <a:t>Działanie 9.1 	Aktywizacja społeczno - zawodowa osób zagrożonych wykluczeniem społecznych</a:t>
            </a:r>
          </a:p>
          <a:p>
            <a:pPr marL="1439863" indent="-1439863">
              <a:buNone/>
              <a:tabLst>
                <a:tab pos="1439863" algn="l"/>
              </a:tabLst>
            </a:pPr>
            <a:r>
              <a:rPr lang="pl-PL" sz="2000" i="1" dirty="0" smtClean="0"/>
              <a:t>Działanie 9.2 	Udzielanie usług społecznych (opiekuńczych, wsparcia rodziny oraz mieszkalnictwa wspieranego)</a:t>
            </a:r>
          </a:p>
          <a:p>
            <a:pPr marL="1439863" indent="-1439863">
              <a:buNone/>
              <a:tabLst>
                <a:tab pos="1439863" algn="l"/>
              </a:tabLst>
            </a:pPr>
            <a:r>
              <a:rPr lang="pl-PL" sz="2000" i="1" dirty="0" smtClean="0"/>
              <a:t>Działanie 9.3 	Świadczenie usług medycznych – NGO może być jedynie partnerem w projekcie, którego liderem będzie podmiot leczniczy</a:t>
            </a:r>
          </a:p>
          <a:p>
            <a:pPr marL="1439863" indent="-1439863">
              <a:buNone/>
              <a:tabLst>
                <a:tab pos="1439863" algn="l"/>
              </a:tabLst>
            </a:pPr>
            <a:r>
              <a:rPr lang="pl-PL" sz="2000" i="1" dirty="0" smtClean="0"/>
              <a:t>Działanie 9.4  	Świadczenie wsparcia w ramach ośrodków wsparcia ekonomii społecznej, które posiadają akredytację MPiPS do pełnienia zadań OWES. Funkcję OWES mogą pełnić różne podmioty, w tym NGO</a:t>
            </a:r>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1200329"/>
          </a:xfrm>
          <a:prstGeom prst="rect">
            <a:avLst/>
          </a:prstGeom>
          <a:noFill/>
        </p:spPr>
        <p:txBody>
          <a:bodyPr wrap="square" rtlCol="0">
            <a:spAutoFit/>
          </a:bodyPr>
          <a:lstStyle/>
          <a:p>
            <a:pPr algn="r"/>
            <a:r>
              <a:rPr lang="pl-PL" b="1" dirty="0" smtClean="0">
                <a:solidFill>
                  <a:schemeClr val="bg2">
                    <a:lumMod val="25000"/>
                  </a:schemeClr>
                </a:solidFill>
              </a:rPr>
              <a:t>Oś priorytetowa 9. </a:t>
            </a:r>
          </a:p>
          <a:p>
            <a:pPr algn="r"/>
            <a:r>
              <a:rPr lang="pl-PL" b="1" dirty="0" smtClean="0">
                <a:solidFill>
                  <a:schemeClr val="tx2"/>
                </a:solidFill>
              </a:rPr>
              <a:t>Włączenie społeczne</a:t>
            </a:r>
          </a:p>
          <a:p>
            <a:pPr algn="r"/>
            <a:r>
              <a:rPr lang="pl-PL" b="1" dirty="0" smtClean="0">
                <a:solidFill>
                  <a:schemeClr val="bg2">
                    <a:lumMod val="25000"/>
                  </a:schemeClr>
                </a:solidFill>
              </a:rPr>
              <a:t>alokacja: </a:t>
            </a:r>
            <a:r>
              <a:rPr lang="pl-PL" b="1" dirty="0">
                <a:solidFill>
                  <a:schemeClr val="bg2">
                    <a:lumMod val="25000"/>
                  </a:schemeClr>
                </a:solidFill>
              </a:rPr>
              <a:t>143 926 219 EUR</a:t>
            </a:r>
          </a:p>
          <a:p>
            <a:pPr algn="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117</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0248765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2027981"/>
            <a:ext cx="8507288" cy="3345235"/>
          </a:xfrm>
        </p:spPr>
        <p:txBody>
          <a:bodyPr>
            <a:normAutofit/>
          </a:bodyPr>
          <a:lstStyle/>
          <a:p>
            <a:pPr marL="0" indent="0" algn="ctr">
              <a:buNone/>
            </a:pPr>
            <a:r>
              <a:rPr lang="pl-PL" sz="2400" b="1" i="1" dirty="0" smtClean="0"/>
              <a:t>Działania, </a:t>
            </a:r>
          </a:p>
          <a:p>
            <a:pPr marL="0" indent="0" algn="ctr">
              <a:buNone/>
            </a:pPr>
            <a:r>
              <a:rPr lang="pl-PL" sz="2400" b="1" i="1" dirty="0" smtClean="0"/>
              <a:t>w ramach których NGO są uprawnione do aplikowania o środki</a:t>
            </a:r>
          </a:p>
          <a:p>
            <a:pPr marL="0" indent="0" algn="ctr">
              <a:buNone/>
            </a:pPr>
            <a:endParaRPr lang="pl-PL" sz="2400" b="1" i="1" dirty="0" smtClean="0"/>
          </a:p>
          <a:p>
            <a:pPr marL="1617663" indent="-1617663">
              <a:buNone/>
              <a:tabLst>
                <a:tab pos="1617663" algn="l"/>
              </a:tabLst>
            </a:pPr>
            <a:r>
              <a:rPr lang="pl-PL" sz="2000" i="1" dirty="0" smtClean="0"/>
              <a:t>Działanie 10.1 	Wsparcie tworzenia i funkcjonowania przedszkoli</a:t>
            </a:r>
          </a:p>
          <a:p>
            <a:pPr marL="1617663" indent="-1617663">
              <a:buNone/>
              <a:tabLst>
                <a:tab pos="1617663" algn="l"/>
              </a:tabLst>
            </a:pPr>
            <a:r>
              <a:rPr lang="pl-PL" sz="2000" i="1" dirty="0" smtClean="0"/>
              <a:t>Działanie 10.2 	Wsparcie szkół podstawowych, gimnazjalnych i ponadgimnazjalnych</a:t>
            </a:r>
          </a:p>
          <a:p>
            <a:pPr marL="1617663" indent="-1617663">
              <a:buNone/>
              <a:tabLst>
                <a:tab pos="1617663" algn="l"/>
              </a:tabLst>
            </a:pPr>
            <a:r>
              <a:rPr lang="pl-PL" sz="2000" i="1" dirty="0" smtClean="0"/>
              <a:t>Działanie 10.3	Wsparcie procesu uczenia się przez całe życie (ICT i języki obce)</a:t>
            </a:r>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1200329"/>
          </a:xfrm>
          <a:prstGeom prst="rect">
            <a:avLst/>
          </a:prstGeom>
          <a:noFill/>
        </p:spPr>
        <p:txBody>
          <a:bodyPr wrap="square" rtlCol="0">
            <a:spAutoFit/>
          </a:bodyPr>
          <a:lstStyle/>
          <a:p>
            <a:pPr algn="r"/>
            <a:r>
              <a:rPr lang="pl-PL" b="1" dirty="0" smtClean="0">
                <a:solidFill>
                  <a:schemeClr val="bg2">
                    <a:lumMod val="25000"/>
                  </a:schemeClr>
                </a:solidFill>
              </a:rPr>
              <a:t>Oś priorytetowa 10. </a:t>
            </a:r>
          </a:p>
          <a:p>
            <a:pPr algn="r"/>
            <a:r>
              <a:rPr lang="pl-PL" b="1" dirty="0" smtClean="0">
                <a:solidFill>
                  <a:schemeClr val="tx2"/>
                </a:solidFill>
              </a:rPr>
              <a:t>Edukacja</a:t>
            </a:r>
          </a:p>
          <a:p>
            <a:pPr algn="r"/>
            <a:r>
              <a:rPr lang="pl-PL" b="1" dirty="0" smtClean="0">
                <a:solidFill>
                  <a:schemeClr val="bg2">
                    <a:lumMod val="25000"/>
                  </a:schemeClr>
                </a:solidFill>
              </a:rPr>
              <a:t>alokacja: </a:t>
            </a:r>
            <a:r>
              <a:rPr lang="pl-PL" b="1" dirty="0">
                <a:solidFill>
                  <a:schemeClr val="bg2">
                    <a:lumMod val="25000"/>
                  </a:schemeClr>
                </a:solidFill>
              </a:rPr>
              <a:t>156 181 093 EUR</a:t>
            </a:r>
          </a:p>
          <a:p>
            <a:pPr algn="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118</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02487657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095632230"/>
              </p:ext>
            </p:extLst>
          </p:nvPr>
        </p:nvGraphicFramePr>
        <p:xfrm>
          <a:off x="395536" y="1967835"/>
          <a:ext cx="8416806" cy="4413493"/>
        </p:xfrm>
        <a:graphic>
          <a:graphicData uri="http://schemas.openxmlformats.org/drawingml/2006/table">
            <a:tbl>
              <a:tblPr firstCol="1">
                <a:tableStyleId>{5C22544A-7EE6-4342-B048-85BDC9FD1C3A}</a:tableStyleId>
              </a:tblPr>
              <a:tblGrid>
                <a:gridCol w="4536504"/>
                <a:gridCol w="1440160"/>
                <a:gridCol w="1224136"/>
                <a:gridCol w="1216006"/>
              </a:tblGrid>
              <a:tr h="792088">
                <a:tc>
                  <a:txBody>
                    <a:bodyPr/>
                    <a:lstStyle/>
                    <a:p>
                      <a:pPr algn="ctr" fontAlgn="ctr"/>
                      <a:endParaRPr lang="pl-PL" sz="1200" b="0" i="0" u="none" strike="noStrike" dirty="0">
                        <a:solidFill>
                          <a:srgbClr val="000000"/>
                        </a:solidFill>
                        <a:effectLst/>
                        <a:latin typeface="+mn-lt"/>
                      </a:endParaRPr>
                    </a:p>
                  </a:txBody>
                  <a:tcPr marL="9525" marR="9525" marT="9525" marB="0" anchor="ctr">
                    <a:noFill/>
                  </a:tcPr>
                </a:tc>
                <a:tc>
                  <a:txBody>
                    <a:bodyPr/>
                    <a:lstStyle/>
                    <a:p>
                      <a:pPr algn="ctr" fontAlgn="ctr"/>
                      <a:r>
                        <a:rPr lang="pl-PL" sz="1200" u="none" strike="noStrike" dirty="0">
                          <a:ln>
                            <a:solidFill>
                              <a:schemeClr val="accent2">
                                <a:lumMod val="75000"/>
                              </a:schemeClr>
                            </a:solidFill>
                          </a:ln>
                          <a:effectLst/>
                          <a:latin typeface="+mn-lt"/>
                        </a:rPr>
                        <a:t>Projekty realizowane przez organizacje społeczne</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b"/>
                      <a:r>
                        <a:rPr lang="pl-PL" sz="1200" u="none" strike="noStrike" dirty="0">
                          <a:ln>
                            <a:solidFill>
                              <a:schemeClr val="accent2">
                                <a:lumMod val="75000"/>
                              </a:schemeClr>
                            </a:solidFill>
                          </a:ln>
                          <a:effectLst/>
                          <a:latin typeface="+mn-lt"/>
                        </a:rPr>
                        <a:t>Wszystkie projekty realizowane w danym Działaniu</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b"/>
                      <a:r>
                        <a:rPr lang="pl-PL" sz="1200" u="none" strike="noStrike" dirty="0" smtClean="0">
                          <a:ln>
                            <a:solidFill>
                              <a:schemeClr val="accent2">
                                <a:lumMod val="75000"/>
                              </a:schemeClr>
                            </a:solidFill>
                          </a:ln>
                          <a:effectLst/>
                          <a:latin typeface="+mn-lt"/>
                        </a:rPr>
                        <a:t>%</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75285">
                <a:tc>
                  <a:txBody>
                    <a:bodyPr/>
                    <a:lstStyle/>
                    <a:p>
                      <a:pPr marL="271463" indent="-271463" algn="l" fontAlgn="ctr">
                        <a:tabLst>
                          <a:tab pos="271463" algn="l"/>
                        </a:tabLst>
                      </a:pPr>
                      <a:r>
                        <a:rPr lang="pl-PL" sz="1200" u="none" strike="noStrike" dirty="0">
                          <a:effectLst/>
                          <a:latin typeface="+mn-lt"/>
                        </a:rPr>
                        <a:t>4.7 </a:t>
                      </a:r>
                      <a:r>
                        <a:rPr lang="pl-PL" sz="1200" u="none" strike="noStrike" dirty="0" smtClean="0">
                          <a:effectLst/>
                          <a:latin typeface="+mn-lt"/>
                        </a:rPr>
                        <a:t>	Ochrona </a:t>
                      </a:r>
                      <a:r>
                        <a:rPr lang="pl-PL" sz="1200" u="none" strike="noStrike" dirty="0">
                          <a:effectLst/>
                          <a:latin typeface="+mn-lt"/>
                        </a:rPr>
                        <a:t>bioróżnorodności i edukacja ekologiczna</a:t>
                      </a:r>
                      <a:endParaRPr lang="pl-PL" sz="1200" b="0" i="0" u="none" strike="noStrike" dirty="0">
                        <a:solidFill>
                          <a:srgbClr val="000000"/>
                        </a:solidFill>
                        <a:effectLst/>
                        <a:latin typeface="+mn-lt"/>
                      </a:endParaRPr>
                    </a:p>
                  </a:txBody>
                  <a:tcPr marL="9525" marR="9525" marT="9525" marB="0" anchor="ctr">
                    <a:solidFill>
                      <a:schemeClr val="bg2">
                        <a:lumMod val="75000"/>
                      </a:schemeClr>
                    </a:solidFill>
                  </a:tcPr>
                </a:tc>
                <a:tc>
                  <a:txBody>
                    <a:bodyPr/>
                    <a:lstStyle/>
                    <a:p>
                      <a:pPr algn="ctr" fontAlgn="ctr"/>
                      <a:r>
                        <a:rPr lang="pl-PL" sz="1200" u="none" strike="noStrike" dirty="0">
                          <a:ln>
                            <a:solidFill>
                              <a:schemeClr val="accent2">
                                <a:lumMod val="75000"/>
                              </a:schemeClr>
                            </a:solidFill>
                          </a:ln>
                          <a:effectLst/>
                          <a:latin typeface="+mn-lt"/>
                        </a:rPr>
                        <a:t>4</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41</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a:ln>
                            <a:solidFill>
                              <a:schemeClr val="accent2">
                                <a:lumMod val="75000"/>
                              </a:schemeClr>
                            </a:solidFill>
                          </a:ln>
                          <a:effectLst/>
                          <a:latin typeface="+mn-lt"/>
                        </a:rPr>
                        <a:t>9,76%</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75285">
                <a:tc>
                  <a:txBody>
                    <a:bodyPr/>
                    <a:lstStyle/>
                    <a:p>
                      <a:pPr algn="l" fontAlgn="ctr">
                        <a:tabLst>
                          <a:tab pos="271463" algn="l"/>
                        </a:tabLst>
                      </a:pPr>
                      <a:r>
                        <a:rPr lang="pl-PL" sz="1200" u="none" strike="noStrike" dirty="0">
                          <a:effectLst/>
                          <a:latin typeface="+mn-lt"/>
                        </a:rPr>
                        <a:t>5.4 </a:t>
                      </a:r>
                      <a:r>
                        <a:rPr lang="pl-PL" sz="1200" u="none" strike="noStrike" dirty="0" smtClean="0">
                          <a:effectLst/>
                          <a:latin typeface="+mn-lt"/>
                        </a:rPr>
                        <a:t>	Zwiększanie </a:t>
                      </a:r>
                      <a:r>
                        <a:rPr lang="pl-PL" sz="1200" u="none" strike="noStrike" dirty="0">
                          <a:effectLst/>
                          <a:latin typeface="+mn-lt"/>
                        </a:rPr>
                        <a:t>efektywności energetycznej</a:t>
                      </a:r>
                      <a:endParaRPr lang="pl-PL" sz="1200" b="0" i="0" u="none" strike="noStrike" dirty="0">
                        <a:solidFill>
                          <a:srgbClr val="000000"/>
                        </a:solidFill>
                        <a:effectLst/>
                        <a:latin typeface="+mn-lt"/>
                      </a:endParaRPr>
                    </a:p>
                  </a:txBody>
                  <a:tcPr marL="9525" marR="9525" marT="9525" marB="0" anchor="ctr">
                    <a:solidFill>
                      <a:schemeClr val="bg2">
                        <a:lumMod val="75000"/>
                      </a:schemeClr>
                    </a:solidFill>
                  </a:tcPr>
                </a:tc>
                <a:tc>
                  <a:txBody>
                    <a:bodyPr/>
                    <a:lstStyle/>
                    <a:p>
                      <a:pPr algn="ctr" fontAlgn="ctr"/>
                      <a:r>
                        <a:rPr lang="pl-PL" sz="1200" u="none" strike="noStrike" dirty="0">
                          <a:ln>
                            <a:solidFill>
                              <a:schemeClr val="accent2">
                                <a:lumMod val="75000"/>
                              </a:schemeClr>
                            </a:solidFill>
                          </a:ln>
                          <a:effectLst/>
                          <a:latin typeface="+mn-lt"/>
                        </a:rPr>
                        <a:t>1</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64</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a:ln>
                            <a:solidFill>
                              <a:schemeClr val="accent2">
                                <a:lumMod val="75000"/>
                              </a:schemeClr>
                            </a:solidFill>
                          </a:ln>
                          <a:effectLst/>
                          <a:latin typeface="+mn-lt"/>
                        </a:rPr>
                        <a:t>1,56%</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75285">
                <a:tc>
                  <a:txBody>
                    <a:bodyPr/>
                    <a:lstStyle/>
                    <a:p>
                      <a:pPr algn="l" fontAlgn="ctr">
                        <a:tabLst>
                          <a:tab pos="271463" algn="l"/>
                        </a:tabLst>
                      </a:pPr>
                      <a:r>
                        <a:rPr lang="pl-PL" sz="1200" u="none" strike="noStrike" dirty="0" smtClean="0">
                          <a:effectLst/>
                          <a:latin typeface="+mn-lt"/>
                        </a:rPr>
                        <a:t>6.4	Turystyka </a:t>
                      </a:r>
                      <a:r>
                        <a:rPr lang="pl-PL" sz="1200" u="none" strike="noStrike" dirty="0">
                          <a:effectLst/>
                          <a:latin typeface="+mn-lt"/>
                        </a:rPr>
                        <a:t>kulturowa</a:t>
                      </a:r>
                      <a:endParaRPr lang="pl-PL" sz="1200" b="0" i="0" u="none" strike="noStrike" dirty="0">
                        <a:solidFill>
                          <a:srgbClr val="000000"/>
                        </a:solidFill>
                        <a:effectLst/>
                        <a:latin typeface="+mn-lt"/>
                      </a:endParaRPr>
                    </a:p>
                  </a:txBody>
                  <a:tcPr marL="9525" marR="9525" marT="9525" marB="0" anchor="ctr">
                    <a:solidFill>
                      <a:schemeClr val="bg2">
                        <a:lumMod val="75000"/>
                      </a:schemeClr>
                    </a:solidFill>
                  </a:tcPr>
                </a:tc>
                <a:tc>
                  <a:txBody>
                    <a:bodyPr/>
                    <a:lstStyle/>
                    <a:p>
                      <a:pPr algn="ctr" fontAlgn="ctr"/>
                      <a:r>
                        <a:rPr lang="pl-PL" sz="1200" u="none" strike="noStrike" dirty="0">
                          <a:ln>
                            <a:solidFill>
                              <a:schemeClr val="accent2">
                                <a:lumMod val="75000"/>
                              </a:schemeClr>
                            </a:solidFill>
                          </a:ln>
                          <a:effectLst/>
                          <a:latin typeface="+mn-lt"/>
                        </a:rPr>
                        <a:t>8</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119</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a:ln>
                            <a:solidFill>
                              <a:schemeClr val="accent2">
                                <a:lumMod val="75000"/>
                              </a:schemeClr>
                            </a:solidFill>
                          </a:ln>
                          <a:effectLst/>
                          <a:latin typeface="+mn-lt"/>
                        </a:rPr>
                        <a:t>6,72%</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75285">
                <a:tc>
                  <a:txBody>
                    <a:bodyPr/>
                    <a:lstStyle/>
                    <a:p>
                      <a:pPr marL="271463" indent="-271463" algn="l" fontAlgn="ctr">
                        <a:tabLst>
                          <a:tab pos="271463" algn="l"/>
                        </a:tabLst>
                      </a:pPr>
                      <a:r>
                        <a:rPr lang="pl-PL" sz="1200" u="none" strike="noStrike" dirty="0">
                          <a:effectLst/>
                          <a:latin typeface="+mn-lt"/>
                        </a:rPr>
                        <a:t>6.5 </a:t>
                      </a:r>
                      <a:r>
                        <a:rPr lang="pl-PL" sz="1200" u="none" strike="noStrike" dirty="0" smtClean="0">
                          <a:effectLst/>
                          <a:latin typeface="+mn-lt"/>
                        </a:rPr>
                        <a:t>	Działania </a:t>
                      </a:r>
                      <a:r>
                        <a:rPr lang="pl-PL" sz="1200" u="none" strike="noStrike" dirty="0">
                          <a:effectLst/>
                          <a:latin typeface="+mn-lt"/>
                        </a:rPr>
                        <a:t>wspierające infrastrukturę turystyczną i kulturową</a:t>
                      </a:r>
                      <a:endParaRPr lang="pl-PL" sz="1200" b="0" i="0" u="none" strike="noStrike" dirty="0">
                        <a:solidFill>
                          <a:srgbClr val="000000"/>
                        </a:solidFill>
                        <a:effectLst/>
                        <a:latin typeface="+mn-lt"/>
                      </a:endParaRPr>
                    </a:p>
                  </a:txBody>
                  <a:tcPr marL="9525" marR="9525" marT="9525" marB="0" anchor="ctr">
                    <a:solidFill>
                      <a:schemeClr val="bg2">
                        <a:lumMod val="75000"/>
                      </a:schemeClr>
                    </a:solidFill>
                  </a:tcPr>
                </a:tc>
                <a:tc>
                  <a:txBody>
                    <a:bodyPr/>
                    <a:lstStyle/>
                    <a:p>
                      <a:pPr algn="ctr" fontAlgn="ctr"/>
                      <a:r>
                        <a:rPr lang="pl-PL" sz="1200" u="none" strike="noStrike" dirty="0">
                          <a:ln>
                            <a:solidFill>
                              <a:schemeClr val="accent2">
                                <a:lumMod val="75000"/>
                              </a:schemeClr>
                            </a:solidFill>
                          </a:ln>
                          <a:effectLst/>
                          <a:latin typeface="+mn-lt"/>
                        </a:rPr>
                        <a:t>6</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63</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9,52%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75285">
                <a:tc>
                  <a:txBody>
                    <a:bodyPr/>
                    <a:lstStyle/>
                    <a:p>
                      <a:pPr algn="l" fontAlgn="ctr">
                        <a:tabLst>
                          <a:tab pos="271463" algn="l"/>
                        </a:tabLst>
                      </a:pPr>
                      <a:r>
                        <a:rPr lang="pl-PL" sz="1200" u="none" strike="noStrike" dirty="0">
                          <a:effectLst/>
                          <a:latin typeface="+mn-lt"/>
                        </a:rPr>
                        <a:t>7.2 </a:t>
                      </a:r>
                      <a:r>
                        <a:rPr lang="pl-PL" sz="1200" u="none" strike="noStrike" dirty="0" smtClean="0">
                          <a:effectLst/>
                          <a:latin typeface="+mn-lt"/>
                        </a:rPr>
                        <a:t>	Rozwój </a:t>
                      </a:r>
                      <a:r>
                        <a:rPr lang="pl-PL" sz="1200" u="none" strike="noStrike" dirty="0">
                          <a:effectLst/>
                          <a:latin typeface="+mn-lt"/>
                        </a:rPr>
                        <a:t>infrastruktury placówek edukacyjnych</a:t>
                      </a:r>
                      <a:endParaRPr lang="pl-PL" sz="1200" b="0" i="0" u="none" strike="noStrike" dirty="0">
                        <a:solidFill>
                          <a:srgbClr val="000000"/>
                        </a:solidFill>
                        <a:effectLst/>
                        <a:latin typeface="+mn-lt"/>
                      </a:endParaRPr>
                    </a:p>
                  </a:txBody>
                  <a:tcPr marL="9525" marR="9525" marT="9525" marB="0" anchor="ctr">
                    <a:solidFill>
                      <a:schemeClr val="bg2">
                        <a:lumMod val="75000"/>
                      </a:schemeClr>
                    </a:solidFill>
                  </a:tcPr>
                </a:tc>
                <a:tc>
                  <a:txBody>
                    <a:bodyPr/>
                    <a:lstStyle/>
                    <a:p>
                      <a:pPr algn="ctr" fontAlgn="ctr"/>
                      <a:r>
                        <a:rPr lang="pl-PL" sz="1200" u="none" strike="noStrike" dirty="0">
                          <a:ln>
                            <a:solidFill>
                              <a:schemeClr val="accent2">
                                <a:lumMod val="75000"/>
                              </a:schemeClr>
                            </a:solidFill>
                          </a:ln>
                          <a:effectLst/>
                          <a:latin typeface="+mn-lt"/>
                        </a:rPr>
                        <a:t>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69</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2,90%</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75285">
                <a:tc>
                  <a:txBody>
                    <a:bodyPr/>
                    <a:lstStyle/>
                    <a:p>
                      <a:pPr algn="l" fontAlgn="ctr">
                        <a:tabLst>
                          <a:tab pos="271463" algn="l"/>
                        </a:tabLst>
                      </a:pPr>
                      <a:r>
                        <a:rPr lang="pl-PL" sz="1200" u="none" strike="noStrike" dirty="0">
                          <a:effectLst/>
                          <a:latin typeface="+mn-lt"/>
                        </a:rPr>
                        <a:t>8.1 </a:t>
                      </a:r>
                      <a:r>
                        <a:rPr lang="pl-PL" sz="1200" u="none" strike="noStrike" dirty="0" smtClean="0">
                          <a:effectLst/>
                          <a:latin typeface="+mn-lt"/>
                        </a:rPr>
                        <a:t>	Poprawa </a:t>
                      </a:r>
                      <a:r>
                        <a:rPr lang="pl-PL" sz="1200" u="none" strike="noStrike" dirty="0">
                          <a:effectLst/>
                          <a:latin typeface="+mn-lt"/>
                        </a:rPr>
                        <a:t>jakości opieki zdrowotnej</a:t>
                      </a:r>
                      <a:endParaRPr lang="pl-PL" sz="1200" b="0" i="0" u="none" strike="noStrike" dirty="0">
                        <a:solidFill>
                          <a:srgbClr val="000000"/>
                        </a:solidFill>
                        <a:effectLst/>
                        <a:latin typeface="+mn-lt"/>
                      </a:endParaRPr>
                    </a:p>
                  </a:txBody>
                  <a:tcPr marL="9525" marR="9525" marT="9525" marB="0" anchor="ctr">
                    <a:solidFill>
                      <a:schemeClr val="bg2">
                        <a:lumMod val="75000"/>
                      </a:schemeClr>
                    </a:solidFill>
                  </a:tcPr>
                </a:tc>
                <a:tc>
                  <a:txBody>
                    <a:bodyPr/>
                    <a:lstStyle/>
                    <a:p>
                      <a:pPr algn="ctr" fontAlgn="ctr"/>
                      <a:r>
                        <a:rPr lang="pl-PL" sz="1200" u="none" strike="noStrike" dirty="0">
                          <a:ln>
                            <a:solidFill>
                              <a:schemeClr val="accent2">
                                <a:lumMod val="75000"/>
                              </a:schemeClr>
                            </a:solidFill>
                          </a:ln>
                          <a:effectLst/>
                          <a:latin typeface="+mn-lt"/>
                        </a:rPr>
                        <a:t>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90</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2,22%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75285">
                <a:tc>
                  <a:txBody>
                    <a:bodyPr/>
                    <a:lstStyle/>
                    <a:p>
                      <a:pPr marL="271463" indent="-271463" algn="l" fontAlgn="ctr">
                        <a:tabLst>
                          <a:tab pos="271463" algn="l"/>
                        </a:tabLst>
                      </a:pPr>
                      <a:r>
                        <a:rPr lang="pl-PL" sz="1200" u="none" strike="noStrike" dirty="0">
                          <a:effectLst/>
                          <a:latin typeface="+mn-lt"/>
                        </a:rPr>
                        <a:t>9.1 </a:t>
                      </a:r>
                      <a:r>
                        <a:rPr lang="pl-PL" sz="1200" u="none" strike="noStrike" dirty="0" smtClean="0">
                          <a:effectLst/>
                          <a:latin typeface="+mn-lt"/>
                        </a:rPr>
                        <a:t>	Odnowa </a:t>
                      </a:r>
                      <a:r>
                        <a:rPr lang="pl-PL" sz="1200" u="none" strike="noStrike" dirty="0">
                          <a:effectLst/>
                          <a:latin typeface="+mn-lt"/>
                        </a:rPr>
                        <a:t>zdegradowanych obszarów miejskich w miastach powyżej 10 tysięcy mieszkańców</a:t>
                      </a:r>
                      <a:endParaRPr lang="pl-PL" sz="1200" b="0" i="0" u="none" strike="noStrike" dirty="0">
                        <a:solidFill>
                          <a:srgbClr val="000000"/>
                        </a:solidFill>
                        <a:effectLst/>
                        <a:latin typeface="+mn-lt"/>
                      </a:endParaRPr>
                    </a:p>
                  </a:txBody>
                  <a:tcPr marL="9525" marR="9525" marT="9525" marB="0" anchor="ctr">
                    <a:solidFill>
                      <a:schemeClr val="bg2">
                        <a:lumMod val="75000"/>
                      </a:schemeClr>
                    </a:solidFill>
                  </a:tcPr>
                </a:tc>
                <a:tc>
                  <a:txBody>
                    <a:bodyPr/>
                    <a:lstStyle/>
                    <a:p>
                      <a:pPr algn="ctr" fontAlgn="ctr"/>
                      <a:r>
                        <a:rPr lang="pl-PL" sz="1200" u="none" strike="noStrike" dirty="0">
                          <a:ln>
                            <a:solidFill>
                              <a:schemeClr val="accent2">
                                <a:lumMod val="75000"/>
                              </a:schemeClr>
                            </a:solidFill>
                          </a:ln>
                          <a:effectLst/>
                          <a:latin typeface="+mn-lt"/>
                        </a:rPr>
                        <a:t>1</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386</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0,26%</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75285">
                <a:tc>
                  <a:txBody>
                    <a:bodyPr/>
                    <a:lstStyle/>
                    <a:p>
                      <a:pPr algn="r" fontAlgn="ctr"/>
                      <a:r>
                        <a:rPr lang="pl-PL" sz="1200" u="none" strike="noStrike" dirty="0">
                          <a:effectLst/>
                          <a:latin typeface="+mn-lt"/>
                        </a:rPr>
                        <a:t>Razem</a:t>
                      </a:r>
                      <a:endParaRPr lang="pl-PL" sz="1200" b="1" i="0" u="none" strike="noStrike" dirty="0">
                        <a:solidFill>
                          <a:srgbClr val="000000"/>
                        </a:solidFill>
                        <a:effectLst/>
                        <a:latin typeface="+mn-lt"/>
                      </a:endParaRPr>
                    </a:p>
                  </a:txBody>
                  <a:tcPr marL="9525" marR="9525" marT="9525" marB="0" anchor="ctr">
                    <a:solidFill>
                      <a:schemeClr val="bg2">
                        <a:lumMod val="75000"/>
                      </a:schemeClr>
                    </a:solidFill>
                  </a:tcPr>
                </a:tc>
                <a:tc>
                  <a:txBody>
                    <a:bodyPr/>
                    <a:lstStyle/>
                    <a:p>
                      <a:pPr algn="ctr" fontAlgn="ctr"/>
                      <a:r>
                        <a:rPr lang="pl-PL" sz="1200" u="none" strike="noStrike" dirty="0">
                          <a:ln>
                            <a:solidFill>
                              <a:schemeClr val="accent2">
                                <a:lumMod val="75000"/>
                              </a:schemeClr>
                            </a:solidFill>
                          </a:ln>
                          <a:effectLst/>
                          <a:latin typeface="+mn-lt"/>
                        </a:rPr>
                        <a:t>24</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832</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2,88%</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474925">
                <a:tc gridSpan="4">
                  <a:txBody>
                    <a:bodyPr/>
                    <a:lstStyle/>
                    <a:p>
                      <a:pPr algn="ctr" fontAlgn="ctr"/>
                      <a:endParaRPr lang="pl-PL" sz="1000" u="none" strike="noStrike" dirty="0" smtClean="0">
                        <a:solidFill>
                          <a:schemeClr val="tx2"/>
                        </a:solidFill>
                        <a:effectLst/>
                        <a:latin typeface="+mn-lt"/>
                      </a:endParaRPr>
                    </a:p>
                    <a:p>
                      <a:pPr algn="ctr" fontAlgn="ctr"/>
                      <a:r>
                        <a:rPr lang="pl-PL" sz="1000" u="none" strike="noStrike" dirty="0" smtClean="0">
                          <a:solidFill>
                            <a:schemeClr val="tx2"/>
                          </a:solidFill>
                          <a:effectLst/>
                          <a:latin typeface="+mn-lt"/>
                        </a:rPr>
                        <a:t>Dodatkowo </a:t>
                      </a:r>
                      <a:r>
                        <a:rPr lang="pl-PL" sz="1000" u="none" strike="noStrike" dirty="0">
                          <a:solidFill>
                            <a:schemeClr val="tx2"/>
                          </a:solidFill>
                          <a:effectLst/>
                          <a:latin typeface="+mn-lt"/>
                        </a:rPr>
                        <a:t>2 projekty </a:t>
                      </a:r>
                      <a:r>
                        <a:rPr lang="pl-PL" sz="1000" u="none" strike="noStrike" dirty="0" err="1">
                          <a:solidFill>
                            <a:schemeClr val="tx2"/>
                          </a:solidFill>
                          <a:effectLst/>
                          <a:latin typeface="+mn-lt"/>
                        </a:rPr>
                        <a:t>sa</a:t>
                      </a:r>
                      <a:r>
                        <a:rPr lang="pl-PL" sz="1000" u="none" strike="noStrike" dirty="0">
                          <a:solidFill>
                            <a:schemeClr val="tx2"/>
                          </a:solidFill>
                          <a:effectLst/>
                          <a:latin typeface="+mn-lt"/>
                        </a:rPr>
                        <a:t> realizowane przez organizacje społeczne w ramach Priorytetu 1 Przedsiębiorstwa i Innowacyjność (Działanie 1.1 Inwestycje dla przedsiębiorstw i Działanie 1.4 Infrastruktura wspierająca innowacyjność i przedsiębiorczość w regionie). Wartość ogółem tych projektów wynosi 7 374 991,44 PLN, w tym </a:t>
                      </a:r>
                      <a:r>
                        <a:rPr lang="pl-PL" sz="1000" u="none" strike="noStrike" dirty="0" smtClean="0">
                          <a:solidFill>
                            <a:schemeClr val="tx2"/>
                          </a:solidFill>
                          <a:effectLst/>
                          <a:latin typeface="+mn-lt"/>
                        </a:rPr>
                        <a:t>dofinansowanie </a:t>
                      </a:r>
                      <a:r>
                        <a:rPr lang="pl-PL" sz="1000" u="none" strike="noStrike" dirty="0">
                          <a:solidFill>
                            <a:schemeClr val="tx2"/>
                          </a:solidFill>
                          <a:effectLst/>
                          <a:latin typeface="+mn-lt"/>
                        </a:rPr>
                        <a:t>z EFRR 2 708 727,13 PLN.</a:t>
                      </a:r>
                      <a:endParaRPr lang="pl-PL" sz="1000" b="0" i="0" u="none" strike="noStrike" dirty="0">
                        <a:solidFill>
                          <a:schemeClr val="tx2"/>
                        </a:solidFill>
                        <a:effectLst/>
                        <a:latin typeface="+mn-lt"/>
                      </a:endParaRPr>
                    </a:p>
                  </a:txBody>
                  <a:tcPr marL="9525" marR="9525" marT="9525" marB="0" anchor="ctr">
                    <a:noFill/>
                  </a:tcPr>
                </a:tc>
                <a:tc hMerge="1">
                  <a:txBody>
                    <a:bodyPr/>
                    <a:lstStyle/>
                    <a:p>
                      <a:endParaRPr lang="pl-PL"/>
                    </a:p>
                  </a:txBody>
                  <a:tcPr/>
                </a:tc>
                <a:tc hMerge="1">
                  <a:txBody>
                    <a:bodyPr/>
                    <a:lstStyle/>
                    <a:p>
                      <a:endParaRPr lang="pl-PL"/>
                    </a:p>
                  </a:txBody>
                  <a:tcPr/>
                </a:tc>
                <a:tc hMerge="1">
                  <a:txBody>
                    <a:bodyPr/>
                    <a:lstStyle/>
                    <a:p>
                      <a:endParaRPr lang="pl-PL"/>
                    </a:p>
                  </a:txBody>
                  <a:tcPr/>
                </a:tc>
              </a:tr>
            </a:tbl>
          </a:graphicData>
        </a:graphic>
      </p:graphicFrame>
      <p:sp>
        <p:nvSpPr>
          <p:cNvPr id="9" name="Prostokąt 8"/>
          <p:cNvSpPr/>
          <p:nvPr/>
        </p:nvSpPr>
        <p:spPr>
          <a:xfrm>
            <a:off x="2267744" y="3068960"/>
            <a:ext cx="4572000" cy="369332"/>
          </a:xfrm>
          <a:prstGeom prst="rect">
            <a:avLst/>
          </a:prstGeom>
        </p:spPr>
        <p:txBody>
          <a:bodyPr>
            <a:spAutoFit/>
          </a:bodyPr>
          <a:lstStyle/>
          <a:p>
            <a:endParaRPr lang="pl-PL"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119</a:t>
            </a:fld>
            <a:endParaRPr lang="pl-PL"/>
          </a:p>
        </p:txBody>
      </p:sp>
      <p:sp>
        <p:nvSpPr>
          <p:cNvPr id="13" name="pole tekstowe 12"/>
          <p:cNvSpPr txBox="1"/>
          <p:nvPr/>
        </p:nvSpPr>
        <p:spPr>
          <a:xfrm>
            <a:off x="251520" y="1034152"/>
            <a:ext cx="8640960" cy="738664"/>
          </a:xfrm>
          <a:prstGeom prst="rect">
            <a:avLst/>
          </a:prstGeom>
          <a:noFill/>
        </p:spPr>
        <p:txBody>
          <a:bodyPr wrap="square" rtlCol="0">
            <a:spAutoFit/>
          </a:bodyPr>
          <a:lstStyle/>
          <a:p>
            <a:pPr algn="ctr"/>
            <a:r>
              <a:rPr lang="pl-PL" sz="2400" b="1" dirty="0" smtClean="0"/>
              <a:t>Realizacja projektów przez NGO</a:t>
            </a:r>
          </a:p>
          <a:p>
            <a:pPr algn="ctr"/>
            <a:r>
              <a:rPr lang="pl-PL" b="1" dirty="0" smtClean="0"/>
              <a:t>w ramach RPO WD 2007-2013 – w ujęciu ilościowym</a:t>
            </a:r>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086742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545754"/>
            <a:ext cx="8712968" cy="3724096"/>
          </a:xfrm>
          <a:prstGeom prst="rect">
            <a:avLst/>
          </a:prstGeom>
        </p:spPr>
        <p:txBody>
          <a:bodyPr wrap="square">
            <a:spAutoFit/>
          </a:bodyPr>
          <a:lstStyle/>
          <a:p>
            <a:endParaRPr lang="pl-PL" sz="2800" dirty="0" smtClean="0"/>
          </a:p>
          <a:p>
            <a:r>
              <a:rPr lang="pl-PL" sz="2400" b="1" dirty="0" smtClean="0">
                <a:solidFill>
                  <a:schemeClr val="bg2">
                    <a:lumMod val="25000"/>
                  </a:schemeClr>
                </a:solidFill>
              </a:rPr>
              <a:t>Działanie 1.2   Innowacyjne </a:t>
            </a:r>
            <a:r>
              <a:rPr lang="pl-PL" sz="2400" b="1" dirty="0">
                <a:solidFill>
                  <a:schemeClr val="bg2">
                    <a:lumMod val="25000"/>
                  </a:schemeClr>
                </a:solidFill>
              </a:rPr>
              <a:t>przedsiębiorstwa </a:t>
            </a:r>
            <a:r>
              <a:rPr lang="pl-PL" sz="2400" b="1" dirty="0" smtClean="0">
                <a:solidFill>
                  <a:schemeClr val="bg2">
                    <a:lumMod val="25000"/>
                  </a:schemeClr>
                </a:solidFill>
              </a:rPr>
              <a:t>	</a:t>
            </a:r>
          </a:p>
          <a:p>
            <a:r>
              <a:rPr lang="pl-PL" sz="2400" b="1" dirty="0" smtClean="0">
                <a:solidFill>
                  <a:schemeClr val="bg2">
                    <a:lumMod val="25000"/>
                  </a:schemeClr>
                </a:solidFill>
              </a:rPr>
              <a:t>							</a:t>
            </a:r>
          </a:p>
          <a:p>
            <a:r>
              <a:rPr lang="pl-PL" sz="2400" b="1" dirty="0"/>
              <a:t>	</a:t>
            </a:r>
            <a:endParaRPr lang="pl-PL" sz="2400" b="1" dirty="0" smtClean="0"/>
          </a:p>
          <a:p>
            <a:r>
              <a:rPr lang="pl-PL" sz="2000" b="1" dirty="0" smtClean="0"/>
              <a:t>Poddziałanie </a:t>
            </a:r>
            <a:r>
              <a:rPr lang="pl-PL" sz="2000" b="1" dirty="0"/>
              <a:t>nr 1.2.1		</a:t>
            </a:r>
            <a:endParaRPr lang="pl-PL" sz="2000" dirty="0" smtClean="0"/>
          </a:p>
          <a:p>
            <a:r>
              <a:rPr lang="pl-PL" sz="2000" dirty="0" smtClean="0"/>
              <a:t>	– </a:t>
            </a:r>
            <a:r>
              <a:rPr lang="pl-PL" sz="2000" dirty="0"/>
              <a:t>konkursy horyzontalne </a:t>
            </a:r>
            <a:r>
              <a:rPr lang="pl-PL" sz="2000" dirty="0" smtClean="0"/>
              <a:t>  				      </a:t>
            </a:r>
            <a:r>
              <a:rPr lang="pl-PL" sz="2000" b="1" dirty="0" smtClean="0"/>
              <a:t>114 </a:t>
            </a:r>
            <a:r>
              <a:rPr lang="pl-PL" sz="2000" b="1" dirty="0"/>
              <a:t>703 787 EUR</a:t>
            </a:r>
            <a:endParaRPr lang="pl-PL" sz="2000" b="1" dirty="0" smtClean="0"/>
          </a:p>
          <a:p>
            <a:endParaRPr lang="pl-PL" sz="2000" b="1" dirty="0"/>
          </a:p>
          <a:p>
            <a:r>
              <a:rPr lang="pl-PL" sz="2000" b="1" dirty="0" smtClean="0"/>
              <a:t>Poddziałanie </a:t>
            </a:r>
            <a:r>
              <a:rPr lang="pl-PL" sz="2000" b="1" dirty="0"/>
              <a:t>nr 1.2.2		</a:t>
            </a:r>
            <a:endParaRPr lang="pl-PL" sz="2000" dirty="0"/>
          </a:p>
          <a:p>
            <a:r>
              <a:rPr lang="pl-PL" sz="2000" dirty="0" smtClean="0"/>
              <a:t>	– </a:t>
            </a:r>
            <a:r>
              <a:rPr lang="pl-PL" sz="2000" dirty="0"/>
              <a:t>ZIT Wrocławskiego Obszaru </a:t>
            </a:r>
            <a:r>
              <a:rPr lang="pl-PL" sz="2000" dirty="0" smtClean="0"/>
              <a:t>Funkcjonalnego 	        </a:t>
            </a:r>
            <a:r>
              <a:rPr lang="pl-PL" sz="2000" b="1" dirty="0" smtClean="0"/>
              <a:t>16 </a:t>
            </a:r>
            <a:r>
              <a:rPr lang="pl-PL" sz="2000" b="1" dirty="0"/>
              <a:t>000 000 EUR </a:t>
            </a:r>
            <a:r>
              <a:rPr lang="pl-PL" sz="2800" dirty="0" smtClean="0"/>
              <a:t>		 </a:t>
            </a:r>
            <a:endParaRPr lang="pl-PL" sz="2800" b="1" dirty="0" smtClean="0">
              <a:effectLst>
                <a:outerShdw blurRad="38100" dist="38100" dir="2700000" algn="tl">
                  <a:srgbClr val="000000">
                    <a:alpha val="43137"/>
                  </a:srgbClr>
                </a:outerShdw>
              </a:effectLst>
            </a:endParaRPr>
          </a:p>
        </p:txBody>
      </p:sp>
      <p:sp>
        <p:nvSpPr>
          <p:cNvPr id="3" name="pole tekstowe 2"/>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5" name="pole tekstowe 4"/>
          <p:cNvSpPr txBox="1"/>
          <p:nvPr/>
        </p:nvSpPr>
        <p:spPr>
          <a:xfrm>
            <a:off x="179512" y="5415607"/>
            <a:ext cx="8856984" cy="492443"/>
          </a:xfrm>
          <a:prstGeom prst="rect">
            <a:avLst/>
          </a:prstGeom>
          <a:noFill/>
        </p:spPr>
        <p:txBody>
          <a:bodyPr wrap="square" rtlCol="0">
            <a:spAutoFit/>
          </a:bodyPr>
          <a:lstStyle/>
          <a:p>
            <a:pPr algn="ctr"/>
            <a:r>
              <a:rPr lang="pl-PL" sz="2600" b="1" dirty="0" smtClean="0">
                <a:solidFill>
                  <a:schemeClr val="bg2">
                    <a:lumMod val="25000"/>
                  </a:schemeClr>
                </a:solidFill>
              </a:rPr>
              <a:t>Potencjalny beneficjent - </a:t>
            </a:r>
            <a:r>
              <a:rPr lang="pl-PL" sz="2600" b="1" dirty="0">
                <a:solidFill>
                  <a:schemeClr val="bg2">
                    <a:lumMod val="25000"/>
                  </a:schemeClr>
                </a:solidFill>
              </a:rPr>
              <a:t>IOB, w </a:t>
            </a:r>
            <a:r>
              <a:rPr lang="pl-PL" sz="2600" b="1" dirty="0" smtClean="0">
                <a:solidFill>
                  <a:schemeClr val="bg2">
                    <a:lumMod val="25000"/>
                  </a:schemeClr>
                </a:solidFill>
              </a:rPr>
              <a:t>tym </a:t>
            </a:r>
            <a:r>
              <a:rPr lang="pl-PL" sz="2600" b="1" dirty="0">
                <a:solidFill>
                  <a:schemeClr val="bg2">
                    <a:lumMod val="25000"/>
                  </a:schemeClr>
                </a:solidFill>
              </a:rPr>
              <a:t>organizacje pozarządowe</a:t>
            </a:r>
          </a:p>
        </p:txBody>
      </p:sp>
      <p:sp>
        <p:nvSpPr>
          <p:cNvPr id="7" name="Symbol zastępczy numeru slajdu 6"/>
          <p:cNvSpPr>
            <a:spLocks noGrp="1"/>
          </p:cNvSpPr>
          <p:nvPr>
            <p:ph type="sldNum" sz="quarter" idx="12"/>
          </p:nvPr>
        </p:nvSpPr>
        <p:spPr/>
        <p:txBody>
          <a:bodyPr/>
          <a:lstStyle/>
          <a:p>
            <a:fld id="{F86E09CB-2C72-480B-B6BF-F61CF0356E3A}" type="slidenum">
              <a:rPr lang="pl-PL" smtClean="0"/>
              <a:pPr/>
              <a:t>12</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72309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213707827"/>
              </p:ext>
            </p:extLst>
          </p:nvPr>
        </p:nvGraphicFramePr>
        <p:xfrm>
          <a:off x="107505" y="1340771"/>
          <a:ext cx="8928992" cy="5350120"/>
        </p:xfrm>
        <a:graphic>
          <a:graphicData uri="http://schemas.openxmlformats.org/drawingml/2006/table">
            <a:tbl>
              <a:tblPr firstCol="1">
                <a:tableStyleId>{5C22544A-7EE6-4342-B048-85BDC9FD1C3A}</a:tableStyleId>
              </a:tblPr>
              <a:tblGrid>
                <a:gridCol w="5652852"/>
                <a:gridCol w="1298628"/>
                <a:gridCol w="1298628"/>
                <a:gridCol w="678884"/>
              </a:tblGrid>
              <a:tr h="767552">
                <a:tc>
                  <a:txBody>
                    <a:bodyPr/>
                    <a:lstStyle/>
                    <a:p>
                      <a:pPr algn="ctr" fontAlgn="ctr"/>
                      <a:endParaRPr lang="pl-PL" sz="1200" b="0" i="0" u="none" strike="noStrike" dirty="0">
                        <a:solidFill>
                          <a:srgbClr val="000000"/>
                        </a:solidFill>
                        <a:effectLst/>
                        <a:latin typeface="+mn-lt"/>
                      </a:endParaRPr>
                    </a:p>
                  </a:txBody>
                  <a:tcPr marL="9525" marR="9525" marT="9525" marB="0" anchor="ctr">
                    <a:noFill/>
                  </a:tcPr>
                </a:tc>
                <a:tc>
                  <a:txBody>
                    <a:bodyPr/>
                    <a:lstStyle/>
                    <a:p>
                      <a:pPr algn="ctr" fontAlgn="ctr"/>
                      <a:r>
                        <a:rPr lang="pl-PL" sz="1200" u="none" strike="noStrike" dirty="0" smtClean="0">
                          <a:ln>
                            <a:solidFill>
                              <a:schemeClr val="accent2">
                                <a:lumMod val="75000"/>
                              </a:schemeClr>
                            </a:solidFill>
                          </a:ln>
                          <a:effectLst/>
                        </a:rPr>
                        <a:t>Projekty realizowane przez organizacje społeczne</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c>
                  <a:txBody>
                    <a:bodyPr/>
                    <a:lstStyle/>
                    <a:p>
                      <a:pPr algn="ctr" fontAlgn="b"/>
                      <a:r>
                        <a:rPr lang="pl-PL" sz="1200" u="none" strike="noStrike" smtClean="0">
                          <a:ln>
                            <a:solidFill>
                              <a:schemeClr val="accent2">
                                <a:lumMod val="75000"/>
                              </a:schemeClr>
                            </a:solidFill>
                          </a:ln>
                          <a:effectLst/>
                        </a:rPr>
                        <a:t>Wszystkie projekty realizowane w danym Działaniu</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c>
                  <a:txBody>
                    <a:bodyPr/>
                    <a:lstStyle/>
                    <a:p>
                      <a:pPr algn="ctr" fontAlgn="b"/>
                      <a:r>
                        <a:rPr lang="pl-PL" sz="1200" u="none" strike="noStrike" smtClean="0">
                          <a:ln>
                            <a:solidFill>
                              <a:schemeClr val="accent2">
                                <a:lumMod val="75000"/>
                              </a:schemeClr>
                            </a:solidFill>
                          </a:ln>
                          <a:effectLst/>
                        </a:rPr>
                        <a:t>%</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r>
              <a:tr h="270504">
                <a:tc>
                  <a:txBody>
                    <a:bodyPr/>
                    <a:lstStyle/>
                    <a:p>
                      <a:pPr marL="271463" indent="-271463" algn="l" fontAlgn="ctr">
                        <a:tabLst>
                          <a:tab pos="271463" algn="l"/>
                        </a:tabLst>
                      </a:pPr>
                      <a:r>
                        <a:rPr lang="pl-PL" sz="1100" b="1" i="0" u="none" strike="noStrike" dirty="0" smtClean="0">
                          <a:solidFill>
                            <a:schemeClr val="bg1"/>
                          </a:solidFill>
                          <a:effectLst/>
                          <a:latin typeface="Calibri"/>
                        </a:rPr>
                        <a:t>6.1.	Poprawa dostępu do zatrudnienia oraz wspieranie aktywności zawodowej w regionie</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dirty="0" smtClean="0">
                          <a:solidFill>
                            <a:schemeClr val="accent2">
                              <a:lumMod val="75000"/>
                            </a:schemeClr>
                          </a:solidFill>
                          <a:effectLst/>
                          <a:latin typeface="Calibri"/>
                        </a:rPr>
                        <a:t>31</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smtClean="0">
                          <a:solidFill>
                            <a:schemeClr val="accent2">
                              <a:lumMod val="75000"/>
                            </a:schemeClr>
                          </a:solidFill>
                          <a:effectLst/>
                          <a:latin typeface="Calibri"/>
                        </a:rPr>
                        <a:t>177</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smtClean="0">
                          <a:solidFill>
                            <a:schemeClr val="accent2">
                              <a:lumMod val="75000"/>
                            </a:schemeClr>
                          </a:solidFill>
                          <a:effectLst/>
                          <a:latin typeface="Calibri"/>
                        </a:rPr>
                        <a:t>17,51%</a:t>
                      </a:r>
                      <a:endParaRPr lang="pl-PL" sz="1200" b="1" i="0" u="none" strike="noStrike">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6.2. 	Wsparcie oraz promocja przedsiębiorczości i samozatrudnienia</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dirty="0" smtClean="0">
                          <a:solidFill>
                            <a:schemeClr val="accent2">
                              <a:lumMod val="75000"/>
                            </a:schemeClr>
                          </a:solidFill>
                          <a:effectLst/>
                          <a:latin typeface="Calibri"/>
                        </a:rPr>
                        <a:t>25</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62</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smtClean="0">
                          <a:solidFill>
                            <a:schemeClr val="accent2">
                              <a:lumMod val="75000"/>
                            </a:schemeClr>
                          </a:solidFill>
                          <a:effectLst/>
                          <a:latin typeface="Calibri"/>
                        </a:rPr>
                        <a:t>40,32%</a:t>
                      </a:r>
                      <a:endParaRPr lang="pl-PL" sz="1200" b="1" i="0" u="none" strike="noStrike">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6.3. 	Inicjatywy lokalne na rzecz podnoszenia poziomu aktywności zawodowej na obszarach wiejskich</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dirty="0" smtClean="0">
                          <a:solidFill>
                            <a:schemeClr val="accent2">
                              <a:lumMod val="75000"/>
                            </a:schemeClr>
                          </a:solidFill>
                          <a:effectLst/>
                          <a:latin typeface="Calibri"/>
                        </a:rPr>
                        <a:t>37</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61</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smtClean="0">
                          <a:solidFill>
                            <a:schemeClr val="accent2">
                              <a:lumMod val="75000"/>
                            </a:schemeClr>
                          </a:solidFill>
                          <a:effectLst/>
                          <a:latin typeface="Calibri"/>
                        </a:rPr>
                        <a:t>60,66%</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7.2. 	Przeciwdziałanie wykluczeniu i wzmocnienie sektora ekonomii społecznej</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72</a:t>
                      </a:r>
                      <a:endParaRPr lang="pl-PL" sz="1200" b="1" i="0" u="none" strike="noStrike">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98</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smtClean="0">
                          <a:solidFill>
                            <a:schemeClr val="accent2">
                              <a:lumMod val="75000"/>
                            </a:schemeClr>
                          </a:solidFill>
                          <a:effectLst/>
                          <a:latin typeface="Calibri"/>
                        </a:rPr>
                        <a:t>31,00%</a:t>
                      </a:r>
                      <a:endParaRPr lang="pl-PL" sz="1200" b="1" i="0" u="none" strike="noStrike">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7.3. 	Inicjatywy lokalne na rzecz aktywnej integracji</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78</a:t>
                      </a:r>
                      <a:endParaRPr lang="pl-PL" sz="1200" b="1" i="0" u="none" strike="noStrike">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173</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smtClean="0">
                          <a:solidFill>
                            <a:schemeClr val="accent2">
                              <a:lumMod val="75000"/>
                            </a:schemeClr>
                          </a:solidFill>
                          <a:effectLst/>
                          <a:latin typeface="Calibri"/>
                        </a:rPr>
                        <a:t>73,47%</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7.4. 	Niepełnosprawni na rynku pracy</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13</a:t>
                      </a:r>
                      <a:endParaRPr lang="pl-PL" sz="1200" b="1" i="0" u="none" strike="noStrike">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16</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smtClean="0">
                          <a:solidFill>
                            <a:schemeClr val="accent2">
                              <a:lumMod val="75000"/>
                            </a:schemeClr>
                          </a:solidFill>
                          <a:effectLst/>
                          <a:latin typeface="Calibri"/>
                        </a:rPr>
                        <a:t>45,09%</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8.1. 	Rozwój pracowników i przedsiębiorstw w regionie</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88</a:t>
                      </a:r>
                      <a:endParaRPr lang="pl-PL" sz="1200" b="1" i="0" u="none" strike="noStrike">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431</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smtClean="0">
                          <a:solidFill>
                            <a:schemeClr val="accent2">
                              <a:lumMod val="75000"/>
                            </a:schemeClr>
                          </a:solidFill>
                          <a:effectLst/>
                          <a:latin typeface="Calibri"/>
                        </a:rPr>
                        <a:t>81,25%</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8.2. 	Transfer wiedzy</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10</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41</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smtClean="0">
                          <a:solidFill>
                            <a:schemeClr val="accent2">
                              <a:lumMod val="75000"/>
                            </a:schemeClr>
                          </a:solidFill>
                          <a:effectLst/>
                          <a:latin typeface="Calibri"/>
                        </a:rPr>
                        <a:t>34,68%</a:t>
                      </a:r>
                      <a:endParaRPr lang="pl-PL" sz="1200" b="1" i="0" u="none" strike="noStrike" dirty="0">
                        <a:solidFill>
                          <a:schemeClr val="accent2">
                            <a:lumMod val="75000"/>
                          </a:schemeClr>
                        </a:solidFill>
                        <a:effectLst/>
                        <a:latin typeface="Calibri"/>
                      </a:endParaRPr>
                    </a:p>
                  </a:txBody>
                  <a:tcPr marL="9525" marR="9525" marT="9525" marB="0" anchor="ctr"/>
                </a:tc>
              </a:tr>
              <a:tr h="325569">
                <a:tc>
                  <a:txBody>
                    <a:bodyPr/>
                    <a:lstStyle/>
                    <a:p>
                      <a:pPr marL="271463" indent="-271463" algn="l" fontAlgn="ctr"/>
                      <a:r>
                        <a:rPr lang="pl-PL" sz="1100" b="1" i="0" u="none" strike="noStrike" dirty="0" smtClean="0">
                          <a:solidFill>
                            <a:schemeClr val="bg1"/>
                          </a:solidFill>
                          <a:effectLst/>
                          <a:latin typeface="Calibri"/>
                        </a:rPr>
                        <a:t>9.1. 	Wyrównywanie szans edukacyjnych i zapewnienie wysokiej jakości usług edukacyjnych świadczonych w systemie oświaty</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110</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540</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dirty="0" smtClean="0">
                          <a:solidFill>
                            <a:schemeClr val="accent2">
                              <a:lumMod val="75000"/>
                            </a:schemeClr>
                          </a:solidFill>
                          <a:effectLst/>
                          <a:latin typeface="Calibri"/>
                        </a:rPr>
                        <a:t>20,42%</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9.2. 	Podniesienie atrakcyjności i jakości szkolnictwa zawodowego</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4</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29</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dirty="0" smtClean="0">
                          <a:solidFill>
                            <a:schemeClr val="accent2">
                              <a:lumMod val="75000"/>
                            </a:schemeClr>
                          </a:solidFill>
                          <a:effectLst/>
                          <a:latin typeface="Calibri"/>
                        </a:rPr>
                        <a:t>24,39%</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9.3. 	Upowszechnienie kształcenia ustawicznego w formach szkolnych</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4</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19</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dirty="0" smtClean="0">
                          <a:solidFill>
                            <a:schemeClr val="accent2">
                              <a:lumMod val="75000"/>
                            </a:schemeClr>
                          </a:solidFill>
                          <a:effectLst/>
                          <a:latin typeface="Calibri"/>
                        </a:rPr>
                        <a:t>20,76%</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9.4. 	Wysoko wykwalifikowane kadry systemu oświaty</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17</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54</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dirty="0" smtClean="0">
                          <a:solidFill>
                            <a:schemeClr val="accent2">
                              <a:lumMod val="75000"/>
                            </a:schemeClr>
                          </a:solidFill>
                          <a:effectLst/>
                          <a:latin typeface="Calibri"/>
                        </a:rPr>
                        <a:t>20,37%</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9.5. 	Oddolne inicjatywy edukacyjne na obszarach wiejskich</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299</a:t>
                      </a:r>
                      <a:endParaRPr lang="pl-PL" sz="1200" b="1" i="0" u="none" strike="noStrike">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dirty="0" smtClean="0">
                          <a:solidFill>
                            <a:schemeClr val="accent2">
                              <a:lumMod val="75000"/>
                            </a:schemeClr>
                          </a:solidFill>
                          <a:effectLst/>
                          <a:latin typeface="Calibri"/>
                        </a:rPr>
                        <a:t>649</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dirty="0" smtClean="0">
                          <a:solidFill>
                            <a:schemeClr val="accent2">
                              <a:lumMod val="75000"/>
                            </a:schemeClr>
                          </a:solidFill>
                          <a:effectLst/>
                          <a:latin typeface="Calibri"/>
                        </a:rPr>
                        <a:t>13,79%</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9.6. 	Upowszechnienie uczenia się dorosłych</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dirty="0" smtClean="0">
                          <a:solidFill>
                            <a:schemeClr val="accent2">
                              <a:lumMod val="75000"/>
                            </a:schemeClr>
                          </a:solidFill>
                          <a:effectLst/>
                          <a:latin typeface="Calibri"/>
                        </a:rPr>
                        <a:t>18</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smtClean="0">
                          <a:solidFill>
                            <a:schemeClr val="accent2">
                              <a:lumMod val="75000"/>
                            </a:schemeClr>
                          </a:solidFill>
                          <a:effectLst/>
                          <a:latin typeface="Calibri"/>
                        </a:rPr>
                        <a:t>142</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dirty="0" smtClean="0">
                          <a:solidFill>
                            <a:schemeClr val="accent2">
                              <a:lumMod val="75000"/>
                            </a:schemeClr>
                          </a:solidFill>
                          <a:effectLst/>
                          <a:latin typeface="Calibri"/>
                        </a:rPr>
                        <a:t>21,05%</a:t>
                      </a:r>
                      <a:endParaRPr lang="pl-PL" sz="1200" b="1" i="0" u="none" strike="noStrike" dirty="0">
                        <a:solidFill>
                          <a:schemeClr val="accent2">
                            <a:lumMod val="75000"/>
                          </a:schemeClr>
                        </a:solidFill>
                        <a:effectLst/>
                        <a:latin typeface="Calibri"/>
                      </a:endParaRPr>
                    </a:p>
                  </a:txBody>
                  <a:tcPr marL="9525" marR="9525" marT="9525" marB="0" anchor="ctr"/>
                </a:tc>
              </a:tr>
              <a:tr h="270504">
                <a:tc>
                  <a:txBody>
                    <a:bodyPr/>
                    <a:lstStyle/>
                    <a:p>
                      <a:pPr algn="r" fontAlgn="ctr"/>
                      <a:r>
                        <a:rPr lang="pl-PL" sz="1100" b="1" i="0" u="none" strike="noStrike" dirty="0" smtClean="0">
                          <a:solidFill>
                            <a:schemeClr val="bg1"/>
                          </a:solidFill>
                          <a:effectLst/>
                          <a:latin typeface="Calibri"/>
                        </a:rPr>
                        <a:t>Ogółem:</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ctr" fontAlgn="ctr"/>
                      <a:r>
                        <a:rPr lang="pl-PL" sz="1200" b="1" i="0" u="none" strike="noStrike" smtClean="0">
                          <a:solidFill>
                            <a:schemeClr val="accent2">
                              <a:lumMod val="75000"/>
                            </a:schemeClr>
                          </a:solidFill>
                          <a:effectLst/>
                          <a:latin typeface="Calibri"/>
                        </a:rPr>
                        <a:t>452</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ctr"/>
                      <a:r>
                        <a:rPr lang="pl-PL" sz="1200" b="1" i="0" u="none" strike="noStrike" smtClean="0">
                          <a:solidFill>
                            <a:schemeClr val="accent2">
                              <a:lumMod val="75000"/>
                            </a:schemeClr>
                          </a:solidFill>
                          <a:effectLst/>
                          <a:latin typeface="Calibri"/>
                        </a:rPr>
                        <a:t>1 433</a:t>
                      </a:r>
                      <a:endParaRPr lang="pl-PL" sz="1200" b="1" i="0" u="none" strike="noStrike" dirty="0">
                        <a:solidFill>
                          <a:schemeClr val="accent2">
                            <a:lumMod val="75000"/>
                          </a:schemeClr>
                        </a:solidFill>
                        <a:effectLst/>
                        <a:latin typeface="Calibri"/>
                      </a:endParaRPr>
                    </a:p>
                  </a:txBody>
                  <a:tcPr marL="9525" marR="9525" marT="9525" marB="0" anchor="ctr"/>
                </a:tc>
                <a:tc>
                  <a:txBody>
                    <a:bodyPr/>
                    <a:lstStyle/>
                    <a:p>
                      <a:pPr algn="ctr" fontAlgn="b"/>
                      <a:r>
                        <a:rPr lang="pl-PL" sz="1200" b="1" i="0" u="none" strike="noStrike" dirty="0" smtClean="0">
                          <a:solidFill>
                            <a:schemeClr val="accent2">
                              <a:lumMod val="75000"/>
                            </a:schemeClr>
                          </a:solidFill>
                          <a:effectLst/>
                          <a:latin typeface="Calibri"/>
                        </a:rPr>
                        <a:t>31,48%</a:t>
                      </a:r>
                      <a:endParaRPr lang="pl-PL" sz="1200" b="1" i="0" u="none" strike="noStrike" dirty="0">
                        <a:solidFill>
                          <a:schemeClr val="accent2">
                            <a:lumMod val="75000"/>
                          </a:schemeClr>
                        </a:solidFill>
                        <a:effectLst/>
                        <a:latin typeface="Calibri"/>
                      </a:endParaRPr>
                    </a:p>
                  </a:txBody>
                  <a:tcPr marL="9525" marR="9525" marT="9525" marB="0" anchor="ctr"/>
                </a:tc>
              </a:tr>
              <a:tr h="376406">
                <a:tc gridSpan="4">
                  <a:txBody>
                    <a:bodyPr/>
                    <a:lstStyle/>
                    <a:p>
                      <a:pPr algn="ctr" fontAlgn="ctr"/>
                      <a:endParaRPr lang="pl-PL" sz="1000" u="none" strike="noStrike" dirty="0" smtClean="0">
                        <a:solidFill>
                          <a:schemeClr val="tx2"/>
                        </a:solidFill>
                        <a:effectLst/>
                        <a:latin typeface="+mn-lt"/>
                      </a:endParaRPr>
                    </a:p>
                  </a:txBody>
                  <a:tcPr marL="9525" marR="9525" marT="9525" marB="0" anchor="ctr">
                    <a:noFill/>
                  </a:tcPr>
                </a:tc>
                <a:tc hMerge="1">
                  <a:txBody>
                    <a:bodyPr/>
                    <a:lstStyle/>
                    <a:p>
                      <a:endParaRPr lang="pl-PL"/>
                    </a:p>
                  </a:txBody>
                  <a:tcPr/>
                </a:tc>
                <a:tc hMerge="1">
                  <a:txBody>
                    <a:bodyPr/>
                    <a:lstStyle/>
                    <a:p>
                      <a:endParaRPr lang="pl-PL"/>
                    </a:p>
                  </a:txBody>
                  <a:tcPr/>
                </a:tc>
                <a:tc hMerge="1">
                  <a:txBody>
                    <a:bodyPr/>
                    <a:lstStyle/>
                    <a:p>
                      <a:endParaRPr lang="pl-PL"/>
                    </a:p>
                  </a:txBody>
                  <a:tcPr/>
                </a:tc>
              </a:tr>
            </a:tbl>
          </a:graphicData>
        </a:graphic>
      </p:graphicFrame>
      <p:pic>
        <p:nvPicPr>
          <p:cNvPr id="4" name="Obraz 5"/>
          <p:cNvPicPr>
            <a:picLocks noChangeAspect="1"/>
          </p:cNvPicPr>
          <p:nvPr/>
        </p:nvPicPr>
        <p:blipFill>
          <a:blip r:embed="rId4" cstate="print"/>
          <a:srcRect/>
          <a:stretch>
            <a:fillRect/>
          </a:stretch>
        </p:blipFill>
        <p:spPr bwMode="auto">
          <a:xfrm>
            <a:off x="251520" y="6237312"/>
            <a:ext cx="1425575" cy="488950"/>
          </a:xfrm>
          <a:prstGeom prst="rect">
            <a:avLst/>
          </a:prstGeom>
          <a:noFill/>
          <a:ln w="9525">
            <a:noFill/>
            <a:miter lim="800000"/>
            <a:headEnd/>
            <a:tailEnd/>
          </a:ln>
        </p:spPr>
      </p:pic>
      <p:sp>
        <p:nvSpPr>
          <p:cNvPr id="9" name="Prostokąt 8"/>
          <p:cNvSpPr/>
          <p:nvPr/>
        </p:nvSpPr>
        <p:spPr>
          <a:xfrm>
            <a:off x="2267744" y="3068960"/>
            <a:ext cx="4572000" cy="369332"/>
          </a:xfrm>
          <a:prstGeom prst="rect">
            <a:avLst/>
          </a:prstGeom>
        </p:spPr>
        <p:txBody>
          <a:bodyPr>
            <a:spAutoFit/>
          </a:bodyPr>
          <a:lstStyle/>
          <a:p>
            <a:endParaRPr lang="pl-PL"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120</a:t>
            </a:fld>
            <a:endParaRPr lang="pl-PL"/>
          </a:p>
        </p:txBody>
      </p:sp>
      <p:sp>
        <p:nvSpPr>
          <p:cNvPr id="13" name="pole tekstowe 12"/>
          <p:cNvSpPr txBox="1"/>
          <p:nvPr/>
        </p:nvSpPr>
        <p:spPr>
          <a:xfrm>
            <a:off x="0" y="890136"/>
            <a:ext cx="4283968" cy="738664"/>
          </a:xfrm>
          <a:prstGeom prst="rect">
            <a:avLst/>
          </a:prstGeom>
          <a:noFill/>
        </p:spPr>
        <p:txBody>
          <a:bodyPr wrap="square" rtlCol="0">
            <a:spAutoFit/>
          </a:bodyPr>
          <a:lstStyle/>
          <a:p>
            <a:pPr algn="ctr"/>
            <a:r>
              <a:rPr lang="pl-PL" sz="2400" b="1" dirty="0" smtClean="0"/>
              <a:t>Realizacja projektów przez NGO </a:t>
            </a:r>
            <a:r>
              <a:rPr lang="pl-PL" b="1" dirty="0" smtClean="0"/>
              <a:t>w ramach PKL– w ujęciu ilościowym</a:t>
            </a:r>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8197297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Obraz 5"/>
          <p:cNvPicPr>
            <a:picLocks noChangeAspect="1"/>
          </p:cNvPicPr>
          <p:nvPr/>
        </p:nvPicPr>
        <p:blipFill>
          <a:blip r:embed="rId4" cstate="print"/>
          <a:srcRect/>
          <a:stretch>
            <a:fillRect/>
          </a:stretch>
        </p:blipFill>
        <p:spPr bwMode="auto">
          <a:xfrm>
            <a:off x="251520" y="6237312"/>
            <a:ext cx="1425575" cy="488950"/>
          </a:xfrm>
          <a:prstGeom prst="rect">
            <a:avLst/>
          </a:prstGeom>
          <a:noFill/>
          <a:ln w="9525">
            <a:noFill/>
            <a:miter lim="800000"/>
            <a:headEnd/>
            <a:tailEnd/>
          </a:ln>
        </p:spPr>
      </p:pic>
      <p:sp>
        <p:nvSpPr>
          <p:cNvPr id="9" name="Prostokąt 8"/>
          <p:cNvSpPr/>
          <p:nvPr/>
        </p:nvSpPr>
        <p:spPr>
          <a:xfrm>
            <a:off x="2267744" y="3068960"/>
            <a:ext cx="4572000" cy="369332"/>
          </a:xfrm>
          <a:prstGeom prst="rect">
            <a:avLst/>
          </a:prstGeom>
        </p:spPr>
        <p:txBody>
          <a:bodyPr>
            <a:spAutoFit/>
          </a:bodyPr>
          <a:lstStyle/>
          <a:p>
            <a:endParaRPr lang="pl-PL"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121</a:t>
            </a:fld>
            <a:endParaRPr lang="pl-PL"/>
          </a:p>
        </p:txBody>
      </p:sp>
      <p:sp>
        <p:nvSpPr>
          <p:cNvPr id="13" name="pole tekstowe 12"/>
          <p:cNvSpPr txBox="1"/>
          <p:nvPr/>
        </p:nvSpPr>
        <p:spPr>
          <a:xfrm>
            <a:off x="251520" y="1052736"/>
            <a:ext cx="8640960" cy="738664"/>
          </a:xfrm>
          <a:prstGeom prst="rect">
            <a:avLst/>
          </a:prstGeom>
          <a:noFill/>
        </p:spPr>
        <p:txBody>
          <a:bodyPr wrap="square" rtlCol="0">
            <a:spAutoFit/>
          </a:bodyPr>
          <a:lstStyle/>
          <a:p>
            <a:pPr algn="ctr"/>
            <a:r>
              <a:rPr lang="pl-PL" sz="2400" b="1" dirty="0" smtClean="0"/>
              <a:t>Realizacja projektów przez NGO</a:t>
            </a:r>
          </a:p>
          <a:p>
            <a:pPr algn="ctr"/>
            <a:r>
              <a:rPr lang="pl-PL" b="1" dirty="0" smtClean="0"/>
              <a:t>w ramach RPO </a:t>
            </a:r>
            <a:r>
              <a:rPr lang="pl-PL" b="1" dirty="0"/>
              <a:t>WD 2007-2013 – w ujęciu </a:t>
            </a:r>
            <a:r>
              <a:rPr lang="pl-PL" b="1" dirty="0" smtClean="0"/>
              <a:t>wartościowym</a:t>
            </a:r>
          </a:p>
        </p:txBody>
      </p:sp>
      <p:graphicFrame>
        <p:nvGraphicFramePr>
          <p:cNvPr id="2" name="Tabela 1"/>
          <p:cNvGraphicFramePr>
            <a:graphicFrameLocks noGrp="1"/>
          </p:cNvGraphicFramePr>
          <p:nvPr>
            <p:extLst>
              <p:ext uri="{D42A27DB-BD31-4B8C-83A1-F6EECF244321}">
                <p14:modId xmlns:p14="http://schemas.microsoft.com/office/powerpoint/2010/main" val="3242989042"/>
              </p:ext>
            </p:extLst>
          </p:nvPr>
        </p:nvGraphicFramePr>
        <p:xfrm>
          <a:off x="251520" y="1981200"/>
          <a:ext cx="8640960" cy="4112094"/>
        </p:xfrm>
        <a:graphic>
          <a:graphicData uri="http://schemas.openxmlformats.org/drawingml/2006/table">
            <a:tbl>
              <a:tblPr>
                <a:tableStyleId>{5C22544A-7EE6-4342-B048-85BDC9FD1C3A}</a:tableStyleId>
              </a:tblPr>
              <a:tblGrid>
                <a:gridCol w="3454507"/>
                <a:gridCol w="1370538"/>
                <a:gridCol w="1239117"/>
                <a:gridCol w="1295440"/>
                <a:gridCol w="1281358"/>
              </a:tblGrid>
              <a:tr h="432852">
                <a:tc rowSpan="2">
                  <a:txBody>
                    <a:bodyPr/>
                    <a:lstStyle/>
                    <a:p>
                      <a:pPr algn="l" fontAlgn="ctr"/>
                      <a:endParaRPr lang="pl-PL" sz="1200" b="0" i="0" u="none" strike="noStrike" dirty="0">
                        <a:solidFill>
                          <a:srgbClr val="000000"/>
                        </a:solidFill>
                        <a:effectLst/>
                        <a:latin typeface="+mn-lt"/>
                      </a:endParaRPr>
                    </a:p>
                  </a:txBody>
                  <a:tcPr marL="9525" marR="9525" marT="9525" marB="0" anchor="ctr"/>
                </a:tc>
                <a:tc gridSpan="2">
                  <a:txBody>
                    <a:bodyPr/>
                    <a:lstStyle/>
                    <a:p>
                      <a:pPr algn="ctr" fontAlgn="ctr"/>
                      <a:r>
                        <a:rPr lang="pl-PL" sz="1200" u="none" strike="noStrike" dirty="0">
                          <a:ln>
                            <a:solidFill>
                              <a:schemeClr val="accent2">
                                <a:lumMod val="75000"/>
                              </a:schemeClr>
                            </a:solidFill>
                          </a:ln>
                          <a:effectLst/>
                          <a:latin typeface="+mn-lt"/>
                        </a:rPr>
                        <a:t>Projekty realizowane </a:t>
                      </a:r>
                      <a:endParaRPr lang="pl-PL" sz="1200" u="none" strike="noStrike" dirty="0" smtClean="0">
                        <a:ln>
                          <a:solidFill>
                            <a:schemeClr val="accent2">
                              <a:lumMod val="75000"/>
                            </a:schemeClr>
                          </a:solidFill>
                        </a:ln>
                        <a:effectLst/>
                        <a:latin typeface="+mn-lt"/>
                      </a:endParaRPr>
                    </a:p>
                    <a:p>
                      <a:pPr algn="ctr" fontAlgn="ctr"/>
                      <a:r>
                        <a:rPr lang="pl-PL" sz="1200" u="none" strike="noStrike" dirty="0" smtClean="0">
                          <a:ln>
                            <a:solidFill>
                              <a:schemeClr val="accent2">
                                <a:lumMod val="75000"/>
                              </a:schemeClr>
                            </a:solidFill>
                          </a:ln>
                          <a:effectLst/>
                          <a:latin typeface="+mn-lt"/>
                        </a:rPr>
                        <a:t>przez </a:t>
                      </a:r>
                      <a:r>
                        <a:rPr lang="pl-PL" sz="1200" u="none" strike="noStrike" dirty="0">
                          <a:ln>
                            <a:solidFill>
                              <a:schemeClr val="accent2">
                                <a:lumMod val="75000"/>
                              </a:schemeClr>
                            </a:solidFill>
                          </a:ln>
                          <a:effectLst/>
                          <a:latin typeface="+mn-lt"/>
                        </a:rPr>
                        <a:t>organizacje społeczne</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hMerge="1">
                  <a:txBody>
                    <a:bodyPr/>
                    <a:lstStyle/>
                    <a:p>
                      <a:endParaRPr lang="pl-PL"/>
                    </a:p>
                  </a:txBody>
                  <a:tcPr/>
                </a:tc>
                <a:tc gridSpan="2">
                  <a:txBody>
                    <a:bodyPr/>
                    <a:lstStyle/>
                    <a:p>
                      <a:pPr algn="ctr" fontAlgn="b"/>
                      <a:r>
                        <a:rPr lang="pl-PL" sz="1200" u="none" strike="noStrike" dirty="0">
                          <a:ln>
                            <a:solidFill>
                              <a:schemeClr val="accent2">
                                <a:lumMod val="75000"/>
                              </a:schemeClr>
                            </a:solidFill>
                          </a:ln>
                          <a:effectLst/>
                          <a:latin typeface="+mn-lt"/>
                        </a:rPr>
                        <a:t>Wszystkie projekty </a:t>
                      </a:r>
                      <a:endParaRPr lang="pl-PL" sz="1200" u="none" strike="noStrike" dirty="0" smtClean="0">
                        <a:ln>
                          <a:solidFill>
                            <a:schemeClr val="accent2">
                              <a:lumMod val="75000"/>
                            </a:schemeClr>
                          </a:solidFill>
                        </a:ln>
                        <a:effectLst/>
                        <a:latin typeface="+mn-lt"/>
                      </a:endParaRPr>
                    </a:p>
                    <a:p>
                      <a:pPr algn="ctr" fontAlgn="b"/>
                      <a:r>
                        <a:rPr lang="pl-PL" sz="1200" u="none" strike="noStrike" dirty="0" smtClean="0">
                          <a:ln>
                            <a:solidFill>
                              <a:schemeClr val="accent2">
                                <a:lumMod val="75000"/>
                              </a:schemeClr>
                            </a:solidFill>
                          </a:ln>
                          <a:effectLst/>
                          <a:latin typeface="+mn-lt"/>
                        </a:rPr>
                        <a:t>realizowane </a:t>
                      </a:r>
                      <a:r>
                        <a:rPr lang="pl-PL" sz="1200" u="none" strike="noStrike" dirty="0">
                          <a:ln>
                            <a:solidFill>
                              <a:schemeClr val="accent2">
                                <a:lumMod val="75000"/>
                              </a:schemeClr>
                            </a:solidFill>
                          </a:ln>
                          <a:effectLst/>
                          <a:latin typeface="+mn-lt"/>
                        </a:rPr>
                        <a:t>w danym Działaniu</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b">
                    <a:lnL w="12700" cap="flat" cmpd="sng" algn="ctr">
                      <a:solidFill>
                        <a:schemeClr val="accent2">
                          <a:lumMod val="75000"/>
                        </a:schemeClr>
                      </a:solidFill>
                      <a:prstDash val="solid"/>
                      <a:round/>
                      <a:headEnd type="none" w="med" len="med"/>
                      <a:tailEnd type="none" w="med" len="med"/>
                    </a:lnL>
                  </a:tcPr>
                </a:tc>
                <a:tc hMerge="1">
                  <a:txBody>
                    <a:bodyPr/>
                    <a:lstStyle/>
                    <a:p>
                      <a:endParaRPr lang="pl-PL"/>
                    </a:p>
                  </a:txBody>
                  <a:tcPr/>
                </a:tc>
              </a:tr>
              <a:tr h="432852">
                <a:tc vMerge="1">
                  <a:txBody>
                    <a:bodyPr/>
                    <a:lstStyle/>
                    <a:p>
                      <a:pPr algn="ctr" fontAlgn="ctr"/>
                      <a:endParaRPr lang="pl-PL" sz="900" b="1" i="0" u="none" strike="noStrike" dirty="0">
                        <a:solidFill>
                          <a:srgbClr val="000000"/>
                        </a:solidFill>
                        <a:effectLst/>
                        <a:latin typeface="Calibri"/>
                      </a:endParaRPr>
                    </a:p>
                  </a:txBody>
                  <a:tcPr marL="9525" marR="9525" marT="9525" marB="0" anchor="ctr"/>
                </a:tc>
                <a:tc>
                  <a:txBody>
                    <a:bodyPr/>
                    <a:lstStyle/>
                    <a:p>
                      <a:pPr algn="ctr" fontAlgn="ctr"/>
                      <a:r>
                        <a:rPr lang="pl-PL" sz="1200" u="none" strike="noStrike" dirty="0">
                          <a:ln>
                            <a:solidFill>
                              <a:schemeClr val="accent2">
                                <a:lumMod val="75000"/>
                              </a:schemeClr>
                            </a:solidFill>
                          </a:ln>
                          <a:effectLst/>
                          <a:latin typeface="+mn-lt"/>
                        </a:rPr>
                        <a:t>Wartość ogółem</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c>
                  <a:txBody>
                    <a:bodyPr/>
                    <a:lstStyle/>
                    <a:p>
                      <a:pPr algn="ctr" fontAlgn="ctr"/>
                      <a:r>
                        <a:rPr lang="pl-PL" sz="1200" u="none" strike="noStrike" dirty="0">
                          <a:ln>
                            <a:solidFill>
                              <a:schemeClr val="accent2">
                                <a:lumMod val="75000"/>
                              </a:schemeClr>
                            </a:solidFill>
                          </a:ln>
                          <a:effectLst/>
                          <a:latin typeface="+mn-lt"/>
                        </a:rPr>
                        <a:t>Dofinansowanie </a:t>
                      </a:r>
                      <a:endParaRPr lang="pl-PL" sz="1200" u="none" strike="noStrike" dirty="0" smtClean="0">
                        <a:ln>
                          <a:solidFill>
                            <a:schemeClr val="accent2">
                              <a:lumMod val="75000"/>
                            </a:schemeClr>
                          </a:solidFill>
                        </a:ln>
                        <a:effectLst/>
                        <a:latin typeface="+mn-lt"/>
                      </a:endParaRPr>
                    </a:p>
                    <a:p>
                      <a:pPr algn="ctr" fontAlgn="ctr"/>
                      <a:r>
                        <a:rPr lang="pl-PL" sz="1200" u="none" strike="noStrike" dirty="0" smtClean="0">
                          <a:ln>
                            <a:solidFill>
                              <a:schemeClr val="accent2">
                                <a:lumMod val="75000"/>
                              </a:schemeClr>
                            </a:solidFill>
                          </a:ln>
                          <a:effectLst/>
                          <a:latin typeface="+mn-lt"/>
                        </a:rPr>
                        <a:t>z </a:t>
                      </a:r>
                      <a:r>
                        <a:rPr lang="pl-PL" sz="1200" u="none" strike="noStrike" dirty="0">
                          <a:ln>
                            <a:solidFill>
                              <a:schemeClr val="accent2">
                                <a:lumMod val="75000"/>
                              </a:schemeClr>
                            </a:solidFill>
                          </a:ln>
                          <a:effectLst/>
                          <a:latin typeface="+mn-lt"/>
                        </a:rPr>
                        <a:t>EFRR</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ctr" fontAlgn="ctr"/>
                      <a:r>
                        <a:rPr lang="pl-PL" sz="1200" u="none" strike="noStrike" dirty="0">
                          <a:ln>
                            <a:solidFill>
                              <a:schemeClr val="accent2">
                                <a:lumMod val="75000"/>
                              </a:schemeClr>
                            </a:solidFill>
                          </a:ln>
                          <a:effectLst/>
                          <a:latin typeface="+mn-lt"/>
                        </a:rPr>
                        <a:t>Wartość ogółem</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ctr" fontAlgn="ctr"/>
                      <a:r>
                        <a:rPr lang="pl-PL" sz="1200" u="none" strike="noStrike" dirty="0">
                          <a:ln>
                            <a:solidFill>
                              <a:schemeClr val="accent2">
                                <a:lumMod val="75000"/>
                              </a:schemeClr>
                            </a:solidFill>
                          </a:ln>
                          <a:effectLst/>
                          <a:latin typeface="+mn-lt"/>
                        </a:rPr>
                        <a:t>Dofinansowanie </a:t>
                      </a:r>
                      <a:endParaRPr lang="pl-PL" sz="1200" u="none" strike="noStrike" dirty="0" smtClean="0">
                        <a:ln>
                          <a:solidFill>
                            <a:schemeClr val="accent2">
                              <a:lumMod val="75000"/>
                            </a:schemeClr>
                          </a:solidFill>
                        </a:ln>
                        <a:effectLst/>
                        <a:latin typeface="+mn-lt"/>
                      </a:endParaRPr>
                    </a:p>
                    <a:p>
                      <a:pPr algn="ctr" fontAlgn="ctr"/>
                      <a:r>
                        <a:rPr lang="pl-PL" sz="1200" u="none" strike="noStrike" dirty="0" smtClean="0">
                          <a:ln>
                            <a:solidFill>
                              <a:schemeClr val="accent2">
                                <a:lumMod val="75000"/>
                              </a:schemeClr>
                            </a:solidFill>
                          </a:ln>
                          <a:effectLst/>
                          <a:latin typeface="+mn-lt"/>
                        </a:rPr>
                        <a:t>z </a:t>
                      </a:r>
                      <a:r>
                        <a:rPr lang="pl-PL" sz="1200" u="none" strike="noStrike" dirty="0">
                          <a:ln>
                            <a:solidFill>
                              <a:schemeClr val="accent2">
                                <a:lumMod val="75000"/>
                              </a:schemeClr>
                            </a:solidFill>
                          </a:ln>
                          <a:effectLst/>
                          <a:latin typeface="+mn-lt"/>
                        </a:rPr>
                        <a:t>EFRR</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r>
              <a:tr h="649278">
                <a:tc>
                  <a:txBody>
                    <a:bodyPr/>
                    <a:lstStyle/>
                    <a:p>
                      <a:pPr marL="271463" indent="-271463" algn="l" fontAlgn="ctr">
                        <a:tabLst>
                          <a:tab pos="271463" algn="l"/>
                        </a:tabLst>
                      </a:pPr>
                      <a:r>
                        <a:rPr lang="pl-PL" sz="1200" b="1" u="none" strike="noStrike" dirty="0">
                          <a:solidFill>
                            <a:schemeClr val="bg1"/>
                          </a:solidFill>
                          <a:effectLst/>
                          <a:latin typeface="+mn-lt"/>
                        </a:rPr>
                        <a:t>4.7 </a:t>
                      </a:r>
                      <a:r>
                        <a:rPr lang="pl-PL" sz="1200" b="1" u="none" strike="noStrike" dirty="0" smtClean="0">
                          <a:solidFill>
                            <a:schemeClr val="bg1"/>
                          </a:solidFill>
                          <a:effectLst/>
                          <a:latin typeface="+mn-lt"/>
                        </a:rPr>
                        <a:t>	Ochrona </a:t>
                      </a:r>
                      <a:r>
                        <a:rPr lang="pl-PL" sz="1200" b="1" u="none" strike="noStrike" dirty="0">
                          <a:solidFill>
                            <a:schemeClr val="bg1"/>
                          </a:solidFill>
                          <a:effectLst/>
                          <a:latin typeface="+mn-lt"/>
                        </a:rPr>
                        <a:t>bioróżnorodności i edukacja ekologiczna</a:t>
                      </a:r>
                      <a:endParaRPr lang="pl-PL" sz="1200" b="1" i="0" u="none" strike="noStrike" dirty="0">
                        <a:solidFill>
                          <a:schemeClr val="bg1"/>
                        </a:solidFill>
                        <a:effectLst/>
                        <a:latin typeface="+mn-lt"/>
                      </a:endParaRPr>
                    </a:p>
                  </a:txBody>
                  <a:tcPr marL="9525" marR="9525" marT="9525" marB="0" anchor="ctr">
                    <a:solidFill>
                      <a:schemeClr val="bg2">
                        <a:lumMod val="75000"/>
                      </a:schemeClr>
                    </a:solidFill>
                  </a:tcPr>
                </a:tc>
                <a:tc>
                  <a:txBody>
                    <a:bodyPr/>
                    <a:lstStyle/>
                    <a:p>
                      <a:pPr algn="r" fontAlgn="ctr"/>
                      <a:r>
                        <a:rPr lang="pl-PL" sz="1200" u="none" strike="noStrike">
                          <a:ln>
                            <a:solidFill>
                              <a:schemeClr val="accent2">
                                <a:lumMod val="75000"/>
                              </a:schemeClr>
                            </a:solidFill>
                          </a:ln>
                          <a:effectLst/>
                          <a:latin typeface="+mn-lt"/>
                        </a:rPr>
                        <a:t>11 576 218,98</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tc>
                <a:tc>
                  <a:txBody>
                    <a:bodyPr/>
                    <a:lstStyle/>
                    <a:p>
                      <a:pPr algn="r" fontAlgn="ctr"/>
                      <a:r>
                        <a:rPr lang="pl-PL" sz="1200" u="none" strike="noStrike" dirty="0">
                          <a:ln>
                            <a:solidFill>
                              <a:schemeClr val="accent2">
                                <a:lumMod val="75000"/>
                              </a:schemeClr>
                            </a:solidFill>
                          </a:ln>
                          <a:effectLst/>
                          <a:latin typeface="+mn-lt"/>
                        </a:rPr>
                        <a:t>9 218 333,85</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r" fontAlgn="ctr"/>
                      <a:r>
                        <a:rPr lang="pl-PL" sz="1200" u="none" strike="noStrike" dirty="0">
                          <a:ln>
                            <a:solidFill>
                              <a:schemeClr val="accent2">
                                <a:lumMod val="75000"/>
                              </a:schemeClr>
                            </a:solidFill>
                          </a:ln>
                          <a:effectLst/>
                          <a:latin typeface="+mn-lt"/>
                        </a:rPr>
                        <a:t>64 430 029,99</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r" fontAlgn="ctr"/>
                      <a:r>
                        <a:rPr lang="pl-PL" sz="1200" u="none" strike="noStrike">
                          <a:ln>
                            <a:solidFill>
                              <a:schemeClr val="accent2">
                                <a:lumMod val="75000"/>
                              </a:schemeClr>
                            </a:solidFill>
                          </a:ln>
                          <a:effectLst/>
                          <a:latin typeface="+mn-lt"/>
                        </a:rPr>
                        <a:t>43 760 922,44</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tc>
              </a:tr>
              <a:tr h="432852">
                <a:tc>
                  <a:txBody>
                    <a:bodyPr/>
                    <a:lstStyle/>
                    <a:p>
                      <a:pPr algn="l" fontAlgn="ctr">
                        <a:tabLst>
                          <a:tab pos="271463" algn="l"/>
                        </a:tabLst>
                      </a:pPr>
                      <a:r>
                        <a:rPr lang="pl-PL" sz="1200" b="1" u="none" strike="noStrike" dirty="0">
                          <a:solidFill>
                            <a:schemeClr val="bg1"/>
                          </a:solidFill>
                          <a:effectLst/>
                          <a:latin typeface="+mn-lt"/>
                        </a:rPr>
                        <a:t>5.4 </a:t>
                      </a:r>
                      <a:r>
                        <a:rPr lang="pl-PL" sz="1200" b="1" u="none" strike="noStrike" dirty="0" smtClean="0">
                          <a:solidFill>
                            <a:schemeClr val="bg1"/>
                          </a:solidFill>
                          <a:effectLst/>
                          <a:latin typeface="+mn-lt"/>
                        </a:rPr>
                        <a:t>	Zwiększanie </a:t>
                      </a:r>
                      <a:r>
                        <a:rPr lang="pl-PL" sz="1200" b="1" u="none" strike="noStrike" dirty="0">
                          <a:solidFill>
                            <a:schemeClr val="bg1"/>
                          </a:solidFill>
                          <a:effectLst/>
                          <a:latin typeface="+mn-lt"/>
                        </a:rPr>
                        <a:t>efektywności energetycznej</a:t>
                      </a:r>
                      <a:endParaRPr lang="pl-PL" sz="1200" b="1" i="0" u="none" strike="noStrike" dirty="0">
                        <a:solidFill>
                          <a:schemeClr val="bg1"/>
                        </a:solidFill>
                        <a:effectLst/>
                        <a:latin typeface="+mn-lt"/>
                      </a:endParaRPr>
                    </a:p>
                  </a:txBody>
                  <a:tcPr marL="9525" marR="9525" marT="9525" marB="0" anchor="ctr">
                    <a:solidFill>
                      <a:schemeClr val="bg2">
                        <a:lumMod val="75000"/>
                      </a:schemeClr>
                    </a:solidFill>
                  </a:tcPr>
                </a:tc>
                <a:tc>
                  <a:txBody>
                    <a:bodyPr/>
                    <a:lstStyle/>
                    <a:p>
                      <a:pPr algn="r" fontAlgn="ctr"/>
                      <a:r>
                        <a:rPr lang="pl-PL" sz="1200" u="none" strike="noStrike" dirty="0">
                          <a:ln>
                            <a:solidFill>
                              <a:schemeClr val="accent2">
                                <a:lumMod val="75000"/>
                              </a:schemeClr>
                            </a:solidFill>
                          </a:ln>
                          <a:effectLst/>
                          <a:latin typeface="+mn-lt"/>
                        </a:rPr>
                        <a:t>788 827,82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c>
                  <a:txBody>
                    <a:bodyPr/>
                    <a:lstStyle/>
                    <a:p>
                      <a:pPr algn="r" fontAlgn="ctr"/>
                      <a:r>
                        <a:rPr lang="pl-PL" sz="1200" u="none" strike="noStrike" dirty="0">
                          <a:ln>
                            <a:solidFill>
                              <a:schemeClr val="accent2">
                                <a:lumMod val="75000"/>
                              </a:schemeClr>
                            </a:solidFill>
                          </a:ln>
                          <a:effectLst/>
                          <a:latin typeface="+mn-lt"/>
                        </a:rPr>
                        <a:t>646 202,70</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r" fontAlgn="ctr"/>
                      <a:r>
                        <a:rPr lang="pl-PL" sz="1200" u="none" strike="noStrike" dirty="0">
                          <a:ln>
                            <a:solidFill>
                              <a:schemeClr val="accent2">
                                <a:lumMod val="75000"/>
                              </a:schemeClr>
                            </a:solidFill>
                          </a:ln>
                          <a:effectLst/>
                          <a:latin typeface="+mn-lt"/>
                        </a:rPr>
                        <a:t>104 843 214,85</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r" fontAlgn="ctr"/>
                      <a:r>
                        <a:rPr lang="pl-PL" sz="1200" u="none" strike="noStrike" dirty="0">
                          <a:ln>
                            <a:solidFill>
                              <a:schemeClr val="accent2">
                                <a:lumMod val="75000"/>
                              </a:schemeClr>
                            </a:solidFill>
                          </a:ln>
                          <a:effectLst/>
                          <a:latin typeface="+mn-lt"/>
                        </a:rPr>
                        <a:t>66 782 958,99</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r>
              <a:tr h="216426">
                <a:tc>
                  <a:txBody>
                    <a:bodyPr/>
                    <a:lstStyle/>
                    <a:p>
                      <a:pPr algn="l" fontAlgn="ctr">
                        <a:tabLst>
                          <a:tab pos="271463" algn="l"/>
                        </a:tabLst>
                      </a:pPr>
                      <a:r>
                        <a:rPr lang="pl-PL" sz="1200" b="1" u="none" strike="noStrike" dirty="0" smtClean="0">
                          <a:solidFill>
                            <a:schemeClr val="bg1"/>
                          </a:solidFill>
                          <a:effectLst/>
                          <a:latin typeface="+mn-lt"/>
                        </a:rPr>
                        <a:t>6.4	Turystyka </a:t>
                      </a:r>
                      <a:r>
                        <a:rPr lang="pl-PL" sz="1200" b="1" u="none" strike="noStrike" dirty="0">
                          <a:solidFill>
                            <a:schemeClr val="bg1"/>
                          </a:solidFill>
                          <a:effectLst/>
                          <a:latin typeface="+mn-lt"/>
                        </a:rPr>
                        <a:t>kulturowa</a:t>
                      </a:r>
                      <a:endParaRPr lang="pl-PL" sz="1200" b="1" i="0" u="none" strike="noStrike" dirty="0">
                        <a:solidFill>
                          <a:schemeClr val="bg1"/>
                        </a:solidFill>
                        <a:effectLst/>
                        <a:latin typeface="+mn-lt"/>
                      </a:endParaRPr>
                    </a:p>
                  </a:txBody>
                  <a:tcPr marL="9525" marR="9525" marT="9525" marB="0" anchor="ctr">
                    <a:solidFill>
                      <a:schemeClr val="bg2">
                        <a:lumMod val="75000"/>
                      </a:schemeClr>
                    </a:solidFill>
                  </a:tcPr>
                </a:tc>
                <a:tc>
                  <a:txBody>
                    <a:bodyPr/>
                    <a:lstStyle/>
                    <a:p>
                      <a:pPr algn="r" fontAlgn="ctr"/>
                      <a:r>
                        <a:rPr lang="pl-PL" sz="1200" u="none" strike="noStrike" dirty="0">
                          <a:ln>
                            <a:solidFill>
                              <a:schemeClr val="accent2">
                                <a:lumMod val="75000"/>
                              </a:schemeClr>
                            </a:solidFill>
                          </a:ln>
                          <a:effectLst/>
                          <a:latin typeface="+mn-lt"/>
                        </a:rPr>
                        <a:t>12 555 022,22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c>
                  <a:txBody>
                    <a:bodyPr/>
                    <a:lstStyle/>
                    <a:p>
                      <a:pPr algn="r" fontAlgn="ctr"/>
                      <a:r>
                        <a:rPr lang="pl-PL" sz="1200" u="none" strike="noStrike" dirty="0">
                          <a:ln>
                            <a:solidFill>
                              <a:schemeClr val="accent2">
                                <a:lumMod val="75000"/>
                              </a:schemeClr>
                            </a:solidFill>
                          </a:ln>
                          <a:effectLst/>
                          <a:latin typeface="+mn-lt"/>
                        </a:rPr>
                        <a:t>6 633 400,73</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r" fontAlgn="ctr"/>
                      <a:r>
                        <a:rPr lang="pl-PL" sz="1200" u="none" strike="noStrike" dirty="0">
                          <a:ln>
                            <a:solidFill>
                              <a:schemeClr val="accent2">
                                <a:lumMod val="75000"/>
                              </a:schemeClr>
                            </a:solidFill>
                          </a:ln>
                          <a:effectLst/>
                          <a:latin typeface="+mn-lt"/>
                        </a:rPr>
                        <a:t>339 104 143,03</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r" fontAlgn="ctr"/>
                      <a:r>
                        <a:rPr lang="pl-PL" sz="1200" u="none" strike="noStrike" dirty="0">
                          <a:ln>
                            <a:solidFill>
                              <a:schemeClr val="accent2">
                                <a:lumMod val="75000"/>
                              </a:schemeClr>
                            </a:solidFill>
                          </a:ln>
                          <a:effectLst/>
                          <a:latin typeface="+mn-lt"/>
                        </a:rPr>
                        <a:t>191 026 791,50</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r>
              <a:tr h="432852">
                <a:tc>
                  <a:txBody>
                    <a:bodyPr/>
                    <a:lstStyle/>
                    <a:p>
                      <a:pPr marL="271463" indent="-271463" algn="l" fontAlgn="ctr">
                        <a:tabLst>
                          <a:tab pos="271463" algn="l"/>
                        </a:tabLst>
                      </a:pPr>
                      <a:r>
                        <a:rPr lang="pl-PL" sz="1200" b="1" u="none" strike="noStrike" dirty="0">
                          <a:solidFill>
                            <a:schemeClr val="bg1"/>
                          </a:solidFill>
                          <a:effectLst/>
                          <a:latin typeface="+mn-lt"/>
                        </a:rPr>
                        <a:t>6.5 </a:t>
                      </a:r>
                      <a:r>
                        <a:rPr lang="pl-PL" sz="1200" b="1" u="none" strike="noStrike" dirty="0" smtClean="0">
                          <a:solidFill>
                            <a:schemeClr val="bg1"/>
                          </a:solidFill>
                          <a:effectLst/>
                          <a:latin typeface="+mn-lt"/>
                        </a:rPr>
                        <a:t>	Działania </a:t>
                      </a:r>
                      <a:r>
                        <a:rPr lang="pl-PL" sz="1200" b="1" u="none" strike="noStrike" dirty="0">
                          <a:solidFill>
                            <a:schemeClr val="bg1"/>
                          </a:solidFill>
                          <a:effectLst/>
                          <a:latin typeface="+mn-lt"/>
                        </a:rPr>
                        <a:t>wspierające infrastrukturę turystyczną i kulturową</a:t>
                      </a:r>
                      <a:endParaRPr lang="pl-PL" sz="1200" b="1" i="0" u="none" strike="noStrike" dirty="0">
                        <a:solidFill>
                          <a:schemeClr val="bg1"/>
                        </a:solidFill>
                        <a:effectLst/>
                        <a:latin typeface="+mn-lt"/>
                      </a:endParaRPr>
                    </a:p>
                  </a:txBody>
                  <a:tcPr marL="9525" marR="9525" marT="9525" marB="0" anchor="ctr">
                    <a:solidFill>
                      <a:schemeClr val="bg2">
                        <a:lumMod val="75000"/>
                      </a:schemeClr>
                    </a:solidFill>
                  </a:tcPr>
                </a:tc>
                <a:tc>
                  <a:txBody>
                    <a:bodyPr/>
                    <a:lstStyle/>
                    <a:p>
                      <a:pPr algn="r" fontAlgn="ctr"/>
                      <a:r>
                        <a:rPr lang="pl-PL" sz="1200" u="none" strike="noStrike" dirty="0">
                          <a:ln>
                            <a:solidFill>
                              <a:schemeClr val="accent2">
                                <a:lumMod val="75000"/>
                              </a:schemeClr>
                            </a:solidFill>
                          </a:ln>
                          <a:effectLst/>
                          <a:latin typeface="+mn-lt"/>
                        </a:rPr>
                        <a:t>6 279 901,19</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c>
                  <a:txBody>
                    <a:bodyPr/>
                    <a:lstStyle/>
                    <a:p>
                      <a:pPr algn="r" fontAlgn="ctr"/>
                      <a:r>
                        <a:rPr lang="pl-PL" sz="1200" u="none" strike="noStrike" dirty="0">
                          <a:ln>
                            <a:solidFill>
                              <a:schemeClr val="accent2">
                                <a:lumMod val="75000"/>
                              </a:schemeClr>
                            </a:solidFill>
                          </a:ln>
                          <a:effectLst/>
                          <a:latin typeface="+mn-lt"/>
                        </a:rPr>
                        <a:t>3 735 200,54</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r" fontAlgn="ctr"/>
                      <a:r>
                        <a:rPr lang="pl-PL" sz="1200" u="none" strike="noStrike" dirty="0">
                          <a:ln>
                            <a:solidFill>
                              <a:schemeClr val="accent2">
                                <a:lumMod val="75000"/>
                              </a:schemeClr>
                            </a:solidFill>
                          </a:ln>
                          <a:effectLst/>
                          <a:latin typeface="+mn-lt"/>
                        </a:rPr>
                        <a:t>99 745 577,73</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r" fontAlgn="ctr"/>
                      <a:r>
                        <a:rPr lang="pl-PL" sz="1200" u="none" strike="noStrike" dirty="0">
                          <a:ln>
                            <a:solidFill>
                              <a:schemeClr val="accent2">
                                <a:lumMod val="75000"/>
                              </a:schemeClr>
                            </a:solidFill>
                          </a:ln>
                          <a:effectLst/>
                          <a:latin typeface="+mn-lt"/>
                        </a:rPr>
                        <a:t>59 496 262,52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r>
              <a:tr h="432852">
                <a:tc>
                  <a:txBody>
                    <a:bodyPr/>
                    <a:lstStyle/>
                    <a:p>
                      <a:pPr algn="l" fontAlgn="ctr">
                        <a:tabLst>
                          <a:tab pos="271463" algn="l"/>
                        </a:tabLst>
                      </a:pPr>
                      <a:r>
                        <a:rPr lang="pl-PL" sz="1200" b="1" u="none" strike="noStrike" dirty="0">
                          <a:solidFill>
                            <a:schemeClr val="bg1"/>
                          </a:solidFill>
                          <a:effectLst/>
                          <a:latin typeface="+mn-lt"/>
                        </a:rPr>
                        <a:t>7.2 </a:t>
                      </a:r>
                      <a:r>
                        <a:rPr lang="pl-PL" sz="1200" b="1" u="none" strike="noStrike" dirty="0" smtClean="0">
                          <a:solidFill>
                            <a:schemeClr val="bg1"/>
                          </a:solidFill>
                          <a:effectLst/>
                          <a:latin typeface="+mn-lt"/>
                        </a:rPr>
                        <a:t>	Rozwój </a:t>
                      </a:r>
                      <a:r>
                        <a:rPr lang="pl-PL" sz="1200" b="1" u="none" strike="noStrike" dirty="0">
                          <a:solidFill>
                            <a:schemeClr val="bg1"/>
                          </a:solidFill>
                          <a:effectLst/>
                          <a:latin typeface="+mn-lt"/>
                        </a:rPr>
                        <a:t>infrastruktury placówek edukacyjnych</a:t>
                      </a:r>
                      <a:endParaRPr lang="pl-PL" sz="1200" b="1" i="0" u="none" strike="noStrike" dirty="0">
                        <a:solidFill>
                          <a:schemeClr val="bg1"/>
                        </a:solidFill>
                        <a:effectLst/>
                        <a:latin typeface="+mn-lt"/>
                      </a:endParaRPr>
                    </a:p>
                  </a:txBody>
                  <a:tcPr marL="9525" marR="9525" marT="9525" marB="0" anchor="ctr">
                    <a:solidFill>
                      <a:schemeClr val="bg2">
                        <a:lumMod val="75000"/>
                      </a:schemeClr>
                    </a:solidFill>
                  </a:tcPr>
                </a:tc>
                <a:tc>
                  <a:txBody>
                    <a:bodyPr/>
                    <a:lstStyle/>
                    <a:p>
                      <a:pPr algn="r" fontAlgn="ctr"/>
                      <a:r>
                        <a:rPr lang="pl-PL" sz="1200" u="none" strike="noStrike">
                          <a:ln>
                            <a:solidFill>
                              <a:schemeClr val="accent2">
                                <a:lumMod val="75000"/>
                              </a:schemeClr>
                            </a:solidFill>
                          </a:ln>
                          <a:effectLst/>
                          <a:latin typeface="+mn-lt"/>
                        </a:rPr>
                        <a:t>9 202 894,48</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tc>
                <a:tc>
                  <a:txBody>
                    <a:bodyPr/>
                    <a:lstStyle/>
                    <a:p>
                      <a:pPr algn="r" fontAlgn="ctr"/>
                      <a:r>
                        <a:rPr lang="pl-PL" sz="1200" u="none" strike="noStrike" dirty="0">
                          <a:ln>
                            <a:solidFill>
                              <a:schemeClr val="accent2">
                                <a:lumMod val="75000"/>
                              </a:schemeClr>
                            </a:solidFill>
                          </a:ln>
                          <a:effectLst/>
                          <a:latin typeface="+mn-lt"/>
                        </a:rPr>
                        <a:t>5 577 017,58</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r" fontAlgn="ctr"/>
                      <a:r>
                        <a:rPr lang="pl-PL" sz="1200" u="none" strike="noStrike" dirty="0">
                          <a:ln>
                            <a:solidFill>
                              <a:schemeClr val="accent2">
                                <a:lumMod val="75000"/>
                              </a:schemeClr>
                            </a:solidFill>
                          </a:ln>
                          <a:effectLst/>
                          <a:latin typeface="+mn-lt"/>
                        </a:rPr>
                        <a:t>401 779 543,42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r" fontAlgn="ctr"/>
                      <a:r>
                        <a:rPr lang="pl-PL" sz="1200" u="none" strike="noStrike" dirty="0">
                          <a:ln>
                            <a:solidFill>
                              <a:schemeClr val="accent2">
                                <a:lumMod val="75000"/>
                              </a:schemeClr>
                            </a:solidFill>
                          </a:ln>
                          <a:effectLst/>
                          <a:latin typeface="+mn-lt"/>
                        </a:rPr>
                        <a:t>227 040 265,22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r>
              <a:tr h="216426">
                <a:tc>
                  <a:txBody>
                    <a:bodyPr/>
                    <a:lstStyle/>
                    <a:p>
                      <a:pPr algn="l" fontAlgn="ctr">
                        <a:tabLst>
                          <a:tab pos="271463" algn="l"/>
                        </a:tabLst>
                      </a:pPr>
                      <a:r>
                        <a:rPr lang="pl-PL" sz="1200" b="1" u="none" strike="noStrike" dirty="0">
                          <a:solidFill>
                            <a:schemeClr val="bg1"/>
                          </a:solidFill>
                          <a:effectLst/>
                          <a:latin typeface="+mn-lt"/>
                        </a:rPr>
                        <a:t>8.1 </a:t>
                      </a:r>
                      <a:r>
                        <a:rPr lang="pl-PL" sz="1200" b="1" u="none" strike="noStrike" dirty="0" smtClean="0">
                          <a:solidFill>
                            <a:schemeClr val="bg1"/>
                          </a:solidFill>
                          <a:effectLst/>
                          <a:latin typeface="+mn-lt"/>
                        </a:rPr>
                        <a:t>	Poprawa </a:t>
                      </a:r>
                      <a:r>
                        <a:rPr lang="pl-PL" sz="1200" b="1" u="none" strike="noStrike" dirty="0">
                          <a:solidFill>
                            <a:schemeClr val="bg1"/>
                          </a:solidFill>
                          <a:effectLst/>
                          <a:latin typeface="+mn-lt"/>
                        </a:rPr>
                        <a:t>jakości opieki zdrowotnej</a:t>
                      </a:r>
                      <a:endParaRPr lang="pl-PL" sz="1200" b="1" i="0" u="none" strike="noStrike" dirty="0">
                        <a:solidFill>
                          <a:schemeClr val="bg1"/>
                        </a:solidFill>
                        <a:effectLst/>
                        <a:latin typeface="+mn-lt"/>
                      </a:endParaRPr>
                    </a:p>
                  </a:txBody>
                  <a:tcPr marL="9525" marR="9525" marT="9525" marB="0" anchor="ctr">
                    <a:solidFill>
                      <a:schemeClr val="bg2">
                        <a:lumMod val="75000"/>
                      </a:schemeClr>
                    </a:solidFill>
                  </a:tcPr>
                </a:tc>
                <a:tc>
                  <a:txBody>
                    <a:bodyPr/>
                    <a:lstStyle/>
                    <a:p>
                      <a:pPr algn="r" fontAlgn="ctr"/>
                      <a:r>
                        <a:rPr lang="pl-PL" sz="1200" u="none" strike="noStrike">
                          <a:ln>
                            <a:solidFill>
                              <a:schemeClr val="accent2">
                                <a:lumMod val="75000"/>
                              </a:schemeClr>
                            </a:solidFill>
                          </a:ln>
                          <a:effectLst/>
                          <a:latin typeface="+mn-lt"/>
                        </a:rPr>
                        <a:t>3 522 137,07</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tc>
                <a:tc>
                  <a:txBody>
                    <a:bodyPr/>
                    <a:lstStyle/>
                    <a:p>
                      <a:pPr algn="r" fontAlgn="ctr"/>
                      <a:r>
                        <a:rPr lang="pl-PL" sz="1200" u="none" strike="noStrike" dirty="0">
                          <a:ln>
                            <a:solidFill>
                              <a:schemeClr val="accent2">
                                <a:lumMod val="75000"/>
                              </a:schemeClr>
                            </a:solidFill>
                          </a:ln>
                          <a:effectLst/>
                          <a:latin typeface="+mn-lt"/>
                        </a:rPr>
                        <a:t>2 291 537,14</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r" fontAlgn="ctr"/>
                      <a:r>
                        <a:rPr lang="pl-PL" sz="1200" u="none" strike="noStrike" dirty="0">
                          <a:ln>
                            <a:solidFill>
                              <a:schemeClr val="accent2">
                                <a:lumMod val="75000"/>
                              </a:schemeClr>
                            </a:solidFill>
                          </a:ln>
                          <a:effectLst/>
                          <a:latin typeface="+mn-lt"/>
                        </a:rPr>
                        <a:t>327 193 940,66</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r" fontAlgn="ctr"/>
                      <a:r>
                        <a:rPr lang="pl-PL" sz="1200" u="none" strike="noStrike" dirty="0">
                          <a:ln>
                            <a:solidFill>
                              <a:schemeClr val="accent2">
                                <a:lumMod val="75000"/>
                              </a:schemeClr>
                            </a:solidFill>
                          </a:ln>
                          <a:effectLst/>
                          <a:latin typeface="+mn-lt"/>
                        </a:rPr>
                        <a:t>219 249 959,72</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r>
              <a:tr h="649278">
                <a:tc>
                  <a:txBody>
                    <a:bodyPr/>
                    <a:lstStyle/>
                    <a:p>
                      <a:pPr marL="271463" indent="-271463" algn="l" fontAlgn="ctr">
                        <a:tabLst>
                          <a:tab pos="271463" algn="l"/>
                        </a:tabLst>
                      </a:pPr>
                      <a:r>
                        <a:rPr lang="pl-PL" sz="1200" b="1" u="none" strike="noStrike" dirty="0">
                          <a:solidFill>
                            <a:schemeClr val="bg1"/>
                          </a:solidFill>
                          <a:effectLst/>
                          <a:latin typeface="+mn-lt"/>
                        </a:rPr>
                        <a:t>9.1 </a:t>
                      </a:r>
                      <a:r>
                        <a:rPr lang="pl-PL" sz="1200" b="1" u="none" strike="noStrike" dirty="0" smtClean="0">
                          <a:solidFill>
                            <a:schemeClr val="bg1"/>
                          </a:solidFill>
                          <a:effectLst/>
                          <a:latin typeface="+mn-lt"/>
                        </a:rPr>
                        <a:t>	Odnowa </a:t>
                      </a:r>
                      <a:r>
                        <a:rPr lang="pl-PL" sz="1200" b="1" u="none" strike="noStrike" dirty="0">
                          <a:solidFill>
                            <a:schemeClr val="bg1"/>
                          </a:solidFill>
                          <a:effectLst/>
                          <a:latin typeface="+mn-lt"/>
                        </a:rPr>
                        <a:t>zdegradowanych obszarów miejskich w miastach powyżej 10 tysięcy mieszkańców</a:t>
                      </a:r>
                      <a:endParaRPr lang="pl-PL" sz="1200" b="1" i="0" u="none" strike="noStrike" dirty="0">
                        <a:solidFill>
                          <a:schemeClr val="bg1"/>
                        </a:solidFill>
                        <a:effectLst/>
                        <a:latin typeface="+mn-lt"/>
                      </a:endParaRPr>
                    </a:p>
                  </a:txBody>
                  <a:tcPr marL="9525" marR="9525" marT="9525" marB="0" anchor="ctr">
                    <a:solidFill>
                      <a:schemeClr val="bg2">
                        <a:lumMod val="75000"/>
                      </a:schemeClr>
                    </a:solidFill>
                  </a:tcPr>
                </a:tc>
                <a:tc>
                  <a:txBody>
                    <a:bodyPr/>
                    <a:lstStyle/>
                    <a:p>
                      <a:pPr algn="r" fontAlgn="ctr"/>
                      <a:r>
                        <a:rPr lang="pl-PL" sz="1200" u="none" strike="noStrike">
                          <a:ln>
                            <a:solidFill>
                              <a:schemeClr val="accent2">
                                <a:lumMod val="75000"/>
                              </a:schemeClr>
                            </a:solidFill>
                          </a:ln>
                          <a:effectLst/>
                          <a:latin typeface="+mn-lt"/>
                        </a:rPr>
                        <a:t>1 416 890,41</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tc>
                <a:tc>
                  <a:txBody>
                    <a:bodyPr/>
                    <a:lstStyle/>
                    <a:p>
                      <a:pPr algn="r" fontAlgn="ctr"/>
                      <a:r>
                        <a:rPr lang="pl-PL" sz="1200" u="none" strike="noStrike" dirty="0">
                          <a:ln>
                            <a:solidFill>
                              <a:schemeClr val="accent2">
                                <a:lumMod val="75000"/>
                              </a:schemeClr>
                            </a:solidFill>
                          </a:ln>
                          <a:effectLst/>
                          <a:latin typeface="+mn-lt"/>
                        </a:rPr>
                        <a:t>499 905,14</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r" fontAlgn="ctr"/>
                      <a:r>
                        <a:rPr lang="pl-PL" sz="1200" u="none" strike="noStrike">
                          <a:ln>
                            <a:solidFill>
                              <a:schemeClr val="accent2">
                                <a:lumMod val="75000"/>
                              </a:schemeClr>
                            </a:solidFill>
                          </a:ln>
                          <a:effectLst/>
                          <a:latin typeface="+mn-lt"/>
                        </a:rPr>
                        <a:t>803 471 346,67</a:t>
                      </a:r>
                      <a:endParaRPr lang="pl-PL" sz="1200" b="0" i="0" u="none" strike="noStrike">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r" fontAlgn="ctr"/>
                      <a:r>
                        <a:rPr lang="pl-PL" sz="1200" u="none" strike="noStrike" dirty="0">
                          <a:ln>
                            <a:solidFill>
                              <a:schemeClr val="accent2">
                                <a:lumMod val="75000"/>
                              </a:schemeClr>
                            </a:solidFill>
                          </a:ln>
                          <a:effectLst/>
                          <a:latin typeface="+mn-lt"/>
                        </a:rPr>
                        <a:t>435 977 077,09</a:t>
                      </a:r>
                      <a:endParaRPr lang="pl-PL" sz="1200" b="0" i="0" u="none" strike="noStrike" dirty="0">
                        <a:ln>
                          <a:solidFill>
                            <a:schemeClr val="accent2">
                              <a:lumMod val="75000"/>
                            </a:schemeClr>
                          </a:solidFill>
                        </a:ln>
                        <a:solidFill>
                          <a:srgbClr val="000000"/>
                        </a:solidFill>
                        <a:effectLst/>
                        <a:latin typeface="+mn-lt"/>
                      </a:endParaRPr>
                    </a:p>
                  </a:txBody>
                  <a:tcPr marL="9525" marR="9525" marT="9525" marB="0" anchor="ctr"/>
                </a:tc>
              </a:tr>
              <a:tr h="216426">
                <a:tc>
                  <a:txBody>
                    <a:bodyPr/>
                    <a:lstStyle/>
                    <a:p>
                      <a:pPr algn="r" fontAlgn="ctr"/>
                      <a:r>
                        <a:rPr lang="pl-PL" sz="1200" b="1" u="none" strike="noStrike" dirty="0">
                          <a:solidFill>
                            <a:schemeClr val="bg1"/>
                          </a:solidFill>
                          <a:effectLst/>
                          <a:latin typeface="+mn-lt"/>
                        </a:rPr>
                        <a:t>Razem</a:t>
                      </a:r>
                      <a:endParaRPr lang="pl-PL" sz="1200" b="1" i="0" u="none" strike="noStrike" dirty="0">
                        <a:solidFill>
                          <a:schemeClr val="bg1"/>
                        </a:solidFill>
                        <a:effectLst/>
                        <a:latin typeface="+mn-lt"/>
                      </a:endParaRPr>
                    </a:p>
                  </a:txBody>
                  <a:tcPr marL="9525" marR="9525" marT="9525" marB="0" anchor="ctr">
                    <a:solidFill>
                      <a:schemeClr val="bg2">
                        <a:lumMod val="75000"/>
                      </a:schemeClr>
                    </a:solidFill>
                  </a:tcPr>
                </a:tc>
                <a:tc>
                  <a:txBody>
                    <a:bodyPr/>
                    <a:lstStyle/>
                    <a:p>
                      <a:pPr algn="r" fontAlgn="ctr"/>
                      <a:r>
                        <a:rPr lang="pl-PL" sz="1200" u="none" strike="noStrike">
                          <a:ln>
                            <a:solidFill>
                              <a:schemeClr val="accent2">
                                <a:lumMod val="75000"/>
                              </a:schemeClr>
                            </a:solidFill>
                          </a:ln>
                          <a:effectLst/>
                          <a:latin typeface="+mn-lt"/>
                        </a:rPr>
                        <a:t>45 341 892,17</a:t>
                      </a:r>
                      <a:endParaRPr lang="pl-PL" sz="1200" b="1" i="0" u="none" strike="noStrike">
                        <a:ln>
                          <a:solidFill>
                            <a:schemeClr val="accent2">
                              <a:lumMod val="75000"/>
                            </a:schemeClr>
                          </a:solidFill>
                        </a:ln>
                        <a:solidFill>
                          <a:srgbClr val="000000"/>
                        </a:solidFill>
                        <a:effectLst/>
                        <a:latin typeface="+mn-lt"/>
                      </a:endParaRPr>
                    </a:p>
                  </a:txBody>
                  <a:tcPr marL="9525" marR="9525" marT="9525" marB="0" anchor="ctr"/>
                </a:tc>
                <a:tc>
                  <a:txBody>
                    <a:bodyPr/>
                    <a:lstStyle/>
                    <a:p>
                      <a:pPr algn="r" fontAlgn="ctr"/>
                      <a:r>
                        <a:rPr lang="pl-PL" sz="1200" u="none" strike="noStrike" dirty="0">
                          <a:ln>
                            <a:solidFill>
                              <a:schemeClr val="accent2">
                                <a:lumMod val="75000"/>
                              </a:schemeClr>
                            </a:solidFill>
                          </a:ln>
                          <a:effectLst/>
                          <a:latin typeface="+mn-lt"/>
                        </a:rPr>
                        <a:t>63,08%</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R w="12700" cap="flat" cmpd="sng" algn="ctr">
                      <a:solidFill>
                        <a:schemeClr val="accent2">
                          <a:lumMod val="75000"/>
                        </a:schemeClr>
                      </a:solidFill>
                      <a:prstDash val="solid"/>
                      <a:round/>
                      <a:headEnd type="none" w="med" len="med"/>
                      <a:tailEnd type="none" w="med" len="med"/>
                    </a:lnR>
                  </a:tcPr>
                </a:tc>
                <a:tc>
                  <a:txBody>
                    <a:bodyPr/>
                    <a:lstStyle/>
                    <a:p>
                      <a:pPr algn="r" fontAlgn="ctr"/>
                      <a:r>
                        <a:rPr lang="pl-PL" sz="1200" u="none" strike="noStrike" dirty="0">
                          <a:ln>
                            <a:solidFill>
                              <a:schemeClr val="accent2">
                                <a:lumMod val="75000"/>
                              </a:schemeClr>
                            </a:solidFill>
                          </a:ln>
                          <a:effectLst/>
                          <a:latin typeface="+mn-lt"/>
                        </a:rPr>
                        <a:t>2 140 567 796,35</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lnL w="12700" cap="flat" cmpd="sng" algn="ctr">
                      <a:solidFill>
                        <a:schemeClr val="accent2">
                          <a:lumMod val="75000"/>
                        </a:schemeClr>
                      </a:solidFill>
                      <a:prstDash val="solid"/>
                      <a:round/>
                      <a:headEnd type="none" w="med" len="med"/>
                      <a:tailEnd type="none" w="med" len="med"/>
                    </a:lnL>
                  </a:tcPr>
                </a:tc>
                <a:tc>
                  <a:txBody>
                    <a:bodyPr/>
                    <a:lstStyle/>
                    <a:p>
                      <a:pPr algn="r" fontAlgn="ctr"/>
                      <a:r>
                        <a:rPr lang="pl-PL" sz="1200" u="none" strike="noStrike" dirty="0">
                          <a:ln>
                            <a:solidFill>
                              <a:schemeClr val="accent2">
                                <a:lumMod val="75000"/>
                              </a:schemeClr>
                            </a:solidFill>
                          </a:ln>
                          <a:effectLst/>
                          <a:latin typeface="+mn-lt"/>
                        </a:rPr>
                        <a:t>58,08%</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r>
            </a:tbl>
          </a:graphicData>
        </a:graphic>
      </p:graphicFrame>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04320414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Obraz 5"/>
          <p:cNvPicPr>
            <a:picLocks noChangeAspect="1"/>
          </p:cNvPicPr>
          <p:nvPr/>
        </p:nvPicPr>
        <p:blipFill>
          <a:blip r:embed="rId4" cstate="print"/>
          <a:srcRect/>
          <a:stretch>
            <a:fillRect/>
          </a:stretch>
        </p:blipFill>
        <p:spPr bwMode="auto">
          <a:xfrm>
            <a:off x="251520" y="6237312"/>
            <a:ext cx="1425575" cy="488950"/>
          </a:xfrm>
          <a:prstGeom prst="rect">
            <a:avLst/>
          </a:prstGeom>
          <a:noFill/>
          <a:ln w="9525">
            <a:noFill/>
            <a:miter lim="800000"/>
            <a:headEnd/>
            <a:tailEnd/>
          </a:ln>
        </p:spPr>
      </p:pic>
      <p:sp>
        <p:nvSpPr>
          <p:cNvPr id="9" name="Prostokąt 8"/>
          <p:cNvSpPr/>
          <p:nvPr/>
        </p:nvSpPr>
        <p:spPr>
          <a:xfrm>
            <a:off x="2267744" y="3068960"/>
            <a:ext cx="4572000" cy="369332"/>
          </a:xfrm>
          <a:prstGeom prst="rect">
            <a:avLst/>
          </a:prstGeom>
        </p:spPr>
        <p:txBody>
          <a:bodyPr>
            <a:spAutoFit/>
          </a:bodyPr>
          <a:lstStyle/>
          <a:p>
            <a:endParaRPr lang="pl-PL"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122</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8" name="pole tekstowe 7"/>
          <p:cNvSpPr txBox="1"/>
          <p:nvPr/>
        </p:nvSpPr>
        <p:spPr>
          <a:xfrm>
            <a:off x="0" y="890136"/>
            <a:ext cx="4283968" cy="738664"/>
          </a:xfrm>
          <a:prstGeom prst="rect">
            <a:avLst/>
          </a:prstGeom>
          <a:noFill/>
        </p:spPr>
        <p:txBody>
          <a:bodyPr wrap="square" rtlCol="0">
            <a:spAutoFit/>
          </a:bodyPr>
          <a:lstStyle/>
          <a:p>
            <a:pPr algn="ctr"/>
            <a:r>
              <a:rPr lang="pl-PL" sz="2400" b="1" dirty="0" smtClean="0"/>
              <a:t>Realizacja projektów przez NGO </a:t>
            </a:r>
            <a:r>
              <a:rPr lang="pl-PL" b="1" dirty="0" smtClean="0"/>
              <a:t>w ramach PKL– w ujęciu wartościowym</a:t>
            </a:r>
          </a:p>
        </p:txBody>
      </p:sp>
      <p:graphicFrame>
        <p:nvGraphicFramePr>
          <p:cNvPr id="10" name="Tabela 9"/>
          <p:cNvGraphicFramePr>
            <a:graphicFrameLocks noGrp="1"/>
          </p:cNvGraphicFramePr>
          <p:nvPr>
            <p:extLst>
              <p:ext uri="{D42A27DB-BD31-4B8C-83A1-F6EECF244321}">
                <p14:modId xmlns:p14="http://schemas.microsoft.com/office/powerpoint/2010/main" val="1826653897"/>
              </p:ext>
            </p:extLst>
          </p:nvPr>
        </p:nvGraphicFramePr>
        <p:xfrm>
          <a:off x="107505" y="1340771"/>
          <a:ext cx="8928992" cy="5275819"/>
        </p:xfrm>
        <a:graphic>
          <a:graphicData uri="http://schemas.openxmlformats.org/drawingml/2006/table">
            <a:tbl>
              <a:tblPr firstCol="1">
                <a:tableStyleId>{5C22544A-7EE6-4342-B048-85BDC9FD1C3A}</a:tableStyleId>
              </a:tblPr>
              <a:tblGrid>
                <a:gridCol w="6120679"/>
                <a:gridCol w="1152128"/>
                <a:gridCol w="1080120"/>
                <a:gridCol w="576065"/>
              </a:tblGrid>
              <a:tr h="767552">
                <a:tc>
                  <a:txBody>
                    <a:bodyPr/>
                    <a:lstStyle/>
                    <a:p>
                      <a:pPr algn="ctr" fontAlgn="ctr"/>
                      <a:endParaRPr lang="pl-PL" sz="1200" b="0" i="0" u="none" strike="noStrike" dirty="0">
                        <a:solidFill>
                          <a:srgbClr val="000000"/>
                        </a:solidFill>
                        <a:effectLst/>
                        <a:latin typeface="+mn-lt"/>
                      </a:endParaRPr>
                    </a:p>
                  </a:txBody>
                  <a:tcPr marL="9525" marR="9525" marT="9525" marB="0" anchor="ctr">
                    <a:noFill/>
                  </a:tcPr>
                </a:tc>
                <a:tc>
                  <a:txBody>
                    <a:bodyPr/>
                    <a:lstStyle/>
                    <a:p>
                      <a:pPr algn="ctr" fontAlgn="ctr"/>
                      <a:r>
                        <a:rPr lang="pl-PL" sz="1200" u="none" strike="noStrike" dirty="0" smtClean="0">
                          <a:ln>
                            <a:solidFill>
                              <a:schemeClr val="accent2">
                                <a:lumMod val="75000"/>
                              </a:schemeClr>
                            </a:solidFill>
                          </a:ln>
                          <a:effectLst/>
                          <a:latin typeface="+mn-lt"/>
                        </a:rPr>
                        <a:t>Wartość dofinansowania projektów NGO</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c>
                  <a:txBody>
                    <a:bodyPr/>
                    <a:lstStyle/>
                    <a:p>
                      <a:pPr algn="ctr" fontAlgn="b"/>
                      <a:r>
                        <a:rPr lang="pl-PL" sz="1200" u="none" strike="noStrike" dirty="0" smtClean="0">
                          <a:ln>
                            <a:solidFill>
                              <a:schemeClr val="accent2">
                                <a:lumMod val="75000"/>
                              </a:schemeClr>
                            </a:solidFill>
                          </a:ln>
                          <a:effectLst/>
                        </a:rPr>
                        <a:t>Wartość dofinansowania wszystkich projektów</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c>
                  <a:txBody>
                    <a:bodyPr/>
                    <a:lstStyle/>
                    <a:p>
                      <a:pPr algn="ctr" fontAlgn="b"/>
                      <a:r>
                        <a:rPr lang="pl-PL" sz="1200" u="none" strike="noStrike" dirty="0" smtClean="0">
                          <a:ln>
                            <a:solidFill>
                              <a:schemeClr val="accent2">
                                <a:lumMod val="75000"/>
                              </a:schemeClr>
                            </a:solidFill>
                          </a:ln>
                          <a:effectLst/>
                        </a:rPr>
                        <a:t>%</a:t>
                      </a:r>
                      <a:endParaRPr lang="pl-PL" sz="1200" b="1" i="0" u="none" strike="noStrike" dirty="0">
                        <a:ln>
                          <a:solidFill>
                            <a:schemeClr val="accent2">
                              <a:lumMod val="75000"/>
                            </a:schemeClr>
                          </a:solidFill>
                        </a:ln>
                        <a:solidFill>
                          <a:srgbClr val="000000"/>
                        </a:solidFill>
                        <a:effectLst/>
                        <a:latin typeface="+mn-lt"/>
                      </a:endParaRPr>
                    </a:p>
                  </a:txBody>
                  <a:tcPr marL="9525" marR="9525" marT="9525" marB="0" anchor="ctr"/>
                </a:tc>
              </a:tr>
              <a:tr h="270504">
                <a:tc>
                  <a:txBody>
                    <a:bodyPr/>
                    <a:lstStyle/>
                    <a:p>
                      <a:pPr marL="271463" indent="-271463" algn="l" fontAlgn="ctr">
                        <a:tabLst>
                          <a:tab pos="271463" algn="l"/>
                        </a:tabLst>
                      </a:pPr>
                      <a:r>
                        <a:rPr lang="pl-PL" sz="1100" b="1" i="0" u="none" strike="noStrike" dirty="0" smtClean="0">
                          <a:solidFill>
                            <a:schemeClr val="bg1"/>
                          </a:solidFill>
                          <a:effectLst/>
                          <a:latin typeface="Calibri"/>
                        </a:rPr>
                        <a:t>6.1.	Poprawa dostępu do zatrudnienia oraz wspieranie aktywności zawodowej w regionie</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dirty="0">
                          <a:solidFill>
                            <a:schemeClr val="accent2">
                              <a:lumMod val="75000"/>
                            </a:schemeClr>
                          </a:solidFill>
                          <a:effectLst/>
                          <a:latin typeface="Calibri"/>
                        </a:rPr>
                        <a:t>28 807 277,32</a:t>
                      </a:r>
                    </a:p>
                  </a:txBody>
                  <a:tcPr marL="9525" marR="9525" marT="9525" marB="0" anchor="ctr"/>
                </a:tc>
                <a:tc>
                  <a:txBody>
                    <a:bodyPr/>
                    <a:lstStyle/>
                    <a:p>
                      <a:pPr algn="r" fontAlgn="ctr"/>
                      <a:r>
                        <a:rPr lang="pl-PL" sz="1100" b="0" i="0" u="none" strike="noStrike">
                          <a:solidFill>
                            <a:schemeClr val="accent2">
                              <a:lumMod val="75000"/>
                            </a:schemeClr>
                          </a:solidFill>
                          <a:effectLst/>
                          <a:latin typeface="Calibri"/>
                        </a:rPr>
                        <a:t>739 166 629,33</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3,90%</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6.2. 	Wsparcie oraz promocja przedsiębiorczości i samozatrudnienia</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dirty="0">
                          <a:solidFill>
                            <a:schemeClr val="accent2">
                              <a:lumMod val="75000"/>
                            </a:schemeClr>
                          </a:solidFill>
                          <a:effectLst/>
                          <a:latin typeface="Calibri"/>
                        </a:rPr>
                        <a:t>44 995 106,84</a:t>
                      </a:r>
                    </a:p>
                  </a:txBody>
                  <a:tcPr marL="9525" marR="9525" marT="9525" marB="0" anchor="ctr"/>
                </a:tc>
                <a:tc>
                  <a:txBody>
                    <a:bodyPr/>
                    <a:lstStyle/>
                    <a:p>
                      <a:pPr algn="r" fontAlgn="ctr"/>
                      <a:r>
                        <a:rPr lang="pl-PL" sz="1100" b="0" i="0" u="none" strike="noStrike">
                          <a:solidFill>
                            <a:schemeClr val="accent2">
                              <a:lumMod val="75000"/>
                            </a:schemeClr>
                          </a:solidFill>
                          <a:effectLst/>
                          <a:latin typeface="Calibri"/>
                        </a:rPr>
                        <a:t>119 800 641,04</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37,56%</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6.3. 	Inicjatywy lokalne na rzecz podnoszenia poziomu aktywności zawodowej na obszarach wiejskich</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dirty="0">
                          <a:solidFill>
                            <a:schemeClr val="accent2">
                              <a:lumMod val="75000"/>
                            </a:schemeClr>
                          </a:solidFill>
                          <a:effectLst/>
                          <a:latin typeface="Calibri"/>
                        </a:rPr>
                        <a:t>1 718 888,12</a:t>
                      </a:r>
                    </a:p>
                  </a:txBody>
                  <a:tcPr marL="9525" marR="9525" marT="9525" marB="0" anchor="ctr"/>
                </a:tc>
                <a:tc>
                  <a:txBody>
                    <a:bodyPr/>
                    <a:lstStyle/>
                    <a:p>
                      <a:pPr algn="r" fontAlgn="ctr"/>
                      <a:r>
                        <a:rPr lang="pl-PL" sz="1100" b="0" i="0" u="none" strike="noStrike">
                          <a:solidFill>
                            <a:schemeClr val="accent2">
                              <a:lumMod val="75000"/>
                            </a:schemeClr>
                          </a:solidFill>
                          <a:effectLst/>
                          <a:latin typeface="Calibri"/>
                        </a:rPr>
                        <a:t>2 857 285,95</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60,16%</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7.2. 	Przeciwdziałanie wykluczeniu i wzmocnienie sektora ekonomii społecznej</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dirty="0">
                          <a:solidFill>
                            <a:schemeClr val="accent2">
                              <a:lumMod val="75000"/>
                            </a:schemeClr>
                          </a:solidFill>
                          <a:effectLst/>
                          <a:latin typeface="Calibri"/>
                        </a:rPr>
                        <a:t>75 521 272,28</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861 824 556,32</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8,76%</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7.3. 	Inicjatywy lokalne na rzecz aktywnej integracji</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dirty="0">
                          <a:solidFill>
                            <a:schemeClr val="accent2">
                              <a:lumMod val="75000"/>
                            </a:schemeClr>
                          </a:solidFill>
                          <a:effectLst/>
                          <a:latin typeface="Calibri"/>
                        </a:rPr>
                        <a:t>96 670 763,07</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129 414 497,33</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74,70%</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7.4. 	Niepełnosprawni na rynku pracy</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dirty="0">
                          <a:solidFill>
                            <a:schemeClr val="accent2">
                              <a:lumMod val="75000"/>
                            </a:schemeClr>
                          </a:solidFill>
                          <a:effectLst/>
                          <a:latin typeface="Calibri"/>
                        </a:rPr>
                        <a:t>11 197 680,63</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17 167 024,04</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65,23%</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8.1. 	Rozwój pracowników i przedsiębiorstw w regionie</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dirty="0">
                          <a:solidFill>
                            <a:schemeClr val="accent2">
                              <a:lumMod val="75000"/>
                            </a:schemeClr>
                          </a:solidFill>
                          <a:effectLst/>
                          <a:latin typeface="Calibri"/>
                        </a:rPr>
                        <a:t>15 919 934,85</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18 986 603,67</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83,85%</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8.2. 	Transfer wiedzy</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a:solidFill>
                            <a:schemeClr val="accent2">
                              <a:lumMod val="75000"/>
                            </a:schemeClr>
                          </a:solidFill>
                          <a:effectLst/>
                          <a:latin typeface="Calibri"/>
                        </a:rPr>
                        <a:t>123 788 378,55</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410 224 941,86</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30,18%</a:t>
                      </a:r>
                    </a:p>
                  </a:txBody>
                  <a:tcPr marL="9525" marR="9525" marT="9525" marB="0" anchor="ctr"/>
                </a:tc>
              </a:tr>
              <a:tr h="325569">
                <a:tc>
                  <a:txBody>
                    <a:bodyPr/>
                    <a:lstStyle/>
                    <a:p>
                      <a:pPr marL="271463" indent="-271463" algn="l" fontAlgn="ctr"/>
                      <a:r>
                        <a:rPr lang="pl-PL" sz="1100" b="1" i="0" u="none" strike="noStrike" dirty="0" smtClean="0">
                          <a:solidFill>
                            <a:schemeClr val="bg1"/>
                          </a:solidFill>
                          <a:effectLst/>
                          <a:latin typeface="Calibri"/>
                        </a:rPr>
                        <a:t>9.1. 	Wyrównywanie szans edukacyjnych i zapewnienie wysokiej jakości usług edukacyjnych świadczonych w systemie oświaty</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a:solidFill>
                            <a:schemeClr val="accent2">
                              <a:lumMod val="75000"/>
                            </a:schemeClr>
                          </a:solidFill>
                          <a:effectLst/>
                          <a:latin typeface="Calibri"/>
                        </a:rPr>
                        <a:t>75 104 248,06</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378 814 851,00</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19,83%</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9.2. 	Podniesienie atrakcyjności i jakości szkolnictwa zawodowego</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a:solidFill>
                            <a:schemeClr val="accent2">
                              <a:lumMod val="75000"/>
                            </a:schemeClr>
                          </a:solidFill>
                          <a:effectLst/>
                          <a:latin typeface="Calibri"/>
                        </a:rPr>
                        <a:t>8 722 390,04</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82 240 778,47</a:t>
                      </a:r>
                    </a:p>
                  </a:txBody>
                  <a:tcPr marL="9525" marR="9525" marT="9525" marB="0" anchor="ctr"/>
                </a:tc>
                <a:tc>
                  <a:txBody>
                    <a:bodyPr/>
                    <a:lstStyle/>
                    <a:p>
                      <a:pPr algn="r" fontAlgn="b"/>
                      <a:r>
                        <a:rPr lang="pl-PL" sz="1100" b="1" i="0" u="none" strike="noStrike">
                          <a:solidFill>
                            <a:schemeClr val="accent2">
                              <a:lumMod val="75000"/>
                            </a:schemeClr>
                          </a:solidFill>
                          <a:effectLst/>
                          <a:latin typeface="Calibri"/>
                        </a:rPr>
                        <a:t>10,61%</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9.3. 	Upowszechnienie kształcenia ustawicznego w formach szkolnych</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a:solidFill>
                            <a:schemeClr val="accent2">
                              <a:lumMod val="75000"/>
                            </a:schemeClr>
                          </a:solidFill>
                          <a:effectLst/>
                          <a:latin typeface="Calibri"/>
                        </a:rPr>
                        <a:t>83 826 638,10</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461 055 629,47</a:t>
                      </a:r>
                    </a:p>
                  </a:txBody>
                  <a:tcPr marL="9525" marR="9525" marT="9525" marB="0" anchor="ctr"/>
                </a:tc>
                <a:tc>
                  <a:txBody>
                    <a:bodyPr/>
                    <a:lstStyle/>
                    <a:p>
                      <a:pPr algn="r" fontAlgn="b"/>
                      <a:r>
                        <a:rPr lang="pl-PL" sz="1100" b="1" i="0" u="none" strike="noStrike" dirty="0">
                          <a:solidFill>
                            <a:schemeClr val="accent2">
                              <a:lumMod val="75000"/>
                            </a:schemeClr>
                          </a:solidFill>
                          <a:effectLst/>
                          <a:latin typeface="Calibri"/>
                        </a:rPr>
                        <a:t>18,18%</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9.4. 	Wysoko wykwalifikowane kadry systemu oświaty</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a:solidFill>
                            <a:schemeClr val="accent2">
                              <a:lumMod val="75000"/>
                            </a:schemeClr>
                          </a:solidFill>
                          <a:effectLst/>
                          <a:latin typeface="Calibri"/>
                        </a:rPr>
                        <a:t>48 080 743,87</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238 233 397,99</a:t>
                      </a:r>
                    </a:p>
                  </a:txBody>
                  <a:tcPr marL="9525" marR="9525" marT="9525" marB="0" anchor="ctr"/>
                </a:tc>
                <a:tc>
                  <a:txBody>
                    <a:bodyPr/>
                    <a:lstStyle/>
                    <a:p>
                      <a:pPr algn="r" fontAlgn="b"/>
                      <a:r>
                        <a:rPr lang="pl-PL" sz="1100" b="1" i="0" u="none" strike="noStrike" dirty="0">
                          <a:solidFill>
                            <a:schemeClr val="accent2">
                              <a:lumMod val="75000"/>
                            </a:schemeClr>
                          </a:solidFill>
                          <a:effectLst/>
                          <a:latin typeface="Calibri"/>
                        </a:rPr>
                        <a:t>20,18%</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9.5. 	Oddolne inicjatywy edukacyjne na obszarach wiejskich</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a:solidFill>
                            <a:schemeClr val="accent2">
                              <a:lumMod val="75000"/>
                            </a:schemeClr>
                          </a:solidFill>
                          <a:effectLst/>
                          <a:latin typeface="Calibri"/>
                        </a:rPr>
                        <a:t>1 312 099,18</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130 049 593,48</a:t>
                      </a:r>
                    </a:p>
                  </a:txBody>
                  <a:tcPr marL="9525" marR="9525" marT="9525" marB="0" anchor="ctr"/>
                </a:tc>
                <a:tc>
                  <a:txBody>
                    <a:bodyPr/>
                    <a:lstStyle/>
                    <a:p>
                      <a:pPr algn="r" fontAlgn="b"/>
                      <a:r>
                        <a:rPr lang="pl-PL" sz="1100" b="1" i="0" u="none" strike="noStrike" dirty="0">
                          <a:solidFill>
                            <a:schemeClr val="accent2">
                              <a:lumMod val="75000"/>
                            </a:schemeClr>
                          </a:solidFill>
                          <a:effectLst/>
                          <a:latin typeface="Calibri"/>
                        </a:rPr>
                        <a:t>1,01%</a:t>
                      </a:r>
                    </a:p>
                  </a:txBody>
                  <a:tcPr marL="9525" marR="9525" marT="9525" marB="0" anchor="ctr"/>
                </a:tc>
              </a:tr>
              <a:tr h="270504">
                <a:tc>
                  <a:txBody>
                    <a:bodyPr/>
                    <a:lstStyle/>
                    <a:p>
                      <a:pPr marL="271463" indent="-271463" algn="l" fontAlgn="ctr"/>
                      <a:r>
                        <a:rPr lang="pl-PL" sz="1100" b="1" i="0" u="none" strike="noStrike" dirty="0" smtClean="0">
                          <a:solidFill>
                            <a:schemeClr val="bg1"/>
                          </a:solidFill>
                          <a:effectLst/>
                          <a:latin typeface="Calibri"/>
                        </a:rPr>
                        <a:t>9.6. 	Upowszechnienie uczenia się dorosłych</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a:solidFill>
                            <a:schemeClr val="accent2">
                              <a:lumMod val="75000"/>
                            </a:schemeClr>
                          </a:solidFill>
                          <a:effectLst/>
                          <a:latin typeface="Calibri"/>
                        </a:rPr>
                        <a:t>3 444 540,56</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19 868 801,10</a:t>
                      </a:r>
                    </a:p>
                  </a:txBody>
                  <a:tcPr marL="9525" marR="9525" marT="9525" marB="0" anchor="ctr"/>
                </a:tc>
                <a:tc>
                  <a:txBody>
                    <a:bodyPr/>
                    <a:lstStyle/>
                    <a:p>
                      <a:pPr algn="r" fontAlgn="b"/>
                      <a:r>
                        <a:rPr lang="pl-PL" sz="1100" b="1" i="0" u="none" strike="noStrike" dirty="0">
                          <a:solidFill>
                            <a:schemeClr val="accent2">
                              <a:lumMod val="75000"/>
                            </a:schemeClr>
                          </a:solidFill>
                          <a:effectLst/>
                          <a:latin typeface="Calibri"/>
                        </a:rPr>
                        <a:t>17,34%</a:t>
                      </a:r>
                    </a:p>
                  </a:txBody>
                  <a:tcPr marL="9525" marR="9525" marT="9525" marB="0" anchor="ctr"/>
                </a:tc>
              </a:tr>
              <a:tr h="270504">
                <a:tc>
                  <a:txBody>
                    <a:bodyPr/>
                    <a:lstStyle/>
                    <a:p>
                      <a:pPr algn="r" fontAlgn="ctr"/>
                      <a:r>
                        <a:rPr lang="pl-PL" sz="1100" b="1" i="0" u="none" strike="noStrike" dirty="0" smtClean="0">
                          <a:solidFill>
                            <a:schemeClr val="bg1"/>
                          </a:solidFill>
                          <a:effectLst/>
                          <a:latin typeface="Calibri"/>
                        </a:rPr>
                        <a:t>Ogółem:</a:t>
                      </a:r>
                      <a:endParaRPr lang="pl-PL" sz="1100" b="1" i="0" u="none" strike="noStrike" dirty="0">
                        <a:solidFill>
                          <a:schemeClr val="bg1"/>
                        </a:solidFill>
                        <a:effectLst/>
                        <a:latin typeface="Calibri"/>
                      </a:endParaRPr>
                    </a:p>
                  </a:txBody>
                  <a:tcPr marL="9525" marR="9525" marT="9525" marB="0" anchor="ctr">
                    <a:solidFill>
                      <a:schemeClr val="bg2">
                        <a:lumMod val="75000"/>
                      </a:schemeClr>
                    </a:solidFill>
                  </a:tcPr>
                </a:tc>
                <a:tc>
                  <a:txBody>
                    <a:bodyPr/>
                    <a:lstStyle/>
                    <a:p>
                      <a:pPr algn="r" fontAlgn="ctr"/>
                      <a:r>
                        <a:rPr lang="pl-PL" sz="1100" b="0" i="0" u="none" strike="noStrike" dirty="0">
                          <a:solidFill>
                            <a:schemeClr val="accent2">
                              <a:lumMod val="75000"/>
                            </a:schemeClr>
                          </a:solidFill>
                          <a:effectLst/>
                          <a:latin typeface="Calibri"/>
                        </a:rPr>
                        <a:t>12 888 903,91</a:t>
                      </a:r>
                    </a:p>
                  </a:txBody>
                  <a:tcPr marL="9525" marR="9525" marT="9525" marB="0" anchor="ctr"/>
                </a:tc>
                <a:tc>
                  <a:txBody>
                    <a:bodyPr/>
                    <a:lstStyle/>
                    <a:p>
                      <a:pPr algn="r" fontAlgn="ctr"/>
                      <a:r>
                        <a:rPr lang="pl-PL" sz="1100" b="0" i="0" u="none" strike="noStrike" dirty="0">
                          <a:solidFill>
                            <a:schemeClr val="accent2">
                              <a:lumMod val="75000"/>
                            </a:schemeClr>
                          </a:solidFill>
                          <a:effectLst/>
                          <a:latin typeface="Calibri"/>
                        </a:rPr>
                        <a:t>32 170 783,08</a:t>
                      </a:r>
                    </a:p>
                  </a:txBody>
                  <a:tcPr marL="9525" marR="9525" marT="9525" marB="0" anchor="ctr"/>
                </a:tc>
                <a:tc>
                  <a:txBody>
                    <a:bodyPr/>
                    <a:lstStyle/>
                    <a:p>
                      <a:pPr algn="r" fontAlgn="b"/>
                      <a:r>
                        <a:rPr lang="pl-PL" sz="1100" b="1" i="0" u="none" strike="noStrike" dirty="0">
                          <a:solidFill>
                            <a:schemeClr val="accent2">
                              <a:lumMod val="75000"/>
                            </a:schemeClr>
                          </a:solidFill>
                          <a:effectLst/>
                          <a:latin typeface="Calibri"/>
                        </a:rPr>
                        <a:t>40,06%</a:t>
                      </a:r>
                    </a:p>
                  </a:txBody>
                  <a:tcPr marL="9525" marR="9525" marT="9525" marB="0" anchor="ctr"/>
                </a:tc>
              </a:tr>
              <a:tr h="376406">
                <a:tc gridSpan="4">
                  <a:txBody>
                    <a:bodyPr/>
                    <a:lstStyle/>
                    <a:p>
                      <a:pPr algn="ctr" fontAlgn="ctr"/>
                      <a:endParaRPr lang="pl-PL" sz="1000" u="none" strike="noStrike" dirty="0" smtClean="0">
                        <a:solidFill>
                          <a:schemeClr val="tx2"/>
                        </a:solidFill>
                        <a:effectLst/>
                        <a:latin typeface="+mn-lt"/>
                      </a:endParaRPr>
                    </a:p>
                  </a:txBody>
                  <a:tcPr marL="9525" marR="9525" marT="9525" marB="0" anchor="ctr">
                    <a:noFill/>
                  </a:tcPr>
                </a:tc>
                <a:tc hMerge="1">
                  <a:txBody>
                    <a:bodyPr/>
                    <a:lstStyle/>
                    <a:p>
                      <a:endParaRPr lang="pl-PL"/>
                    </a:p>
                  </a:txBody>
                  <a:tcPr/>
                </a:tc>
                <a:tc hMerge="1">
                  <a:txBody>
                    <a:bodyPr/>
                    <a:lstStyle/>
                    <a:p>
                      <a:endParaRPr lang="pl-PL"/>
                    </a:p>
                  </a:txBody>
                  <a:tcPr/>
                </a:tc>
                <a:tc hMerge="1">
                  <a:txBody>
                    <a:bodyPr/>
                    <a:lstStyle/>
                    <a:p>
                      <a:endParaRPr lang="pl-PL"/>
                    </a:p>
                  </a:txBody>
                  <a:tcPr/>
                </a:tc>
              </a:tr>
            </a:tbl>
          </a:graphicData>
        </a:graphic>
      </p:graphicFrame>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9086333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lgn="just">
              <a:buNone/>
            </a:pPr>
            <a:endParaRPr lang="pl-PL" sz="2400" b="1" dirty="0" smtClean="0"/>
          </a:p>
          <a:p>
            <a:pPr marL="0" indent="0" algn="just">
              <a:buNone/>
            </a:pPr>
            <a:endParaRPr lang="pl-PL" sz="2400" b="1" dirty="0"/>
          </a:p>
          <a:p>
            <a:pPr marL="0" indent="0" algn="just">
              <a:buNone/>
            </a:pPr>
            <a:endParaRPr lang="pl-PL" sz="2400" b="1" dirty="0" smtClean="0"/>
          </a:p>
        </p:txBody>
      </p:sp>
      <p:pic>
        <p:nvPicPr>
          <p:cNvPr id="4" name="Obraz 5"/>
          <p:cNvPicPr>
            <a:picLocks noChangeAspect="1"/>
          </p:cNvPicPr>
          <p:nvPr/>
        </p:nvPicPr>
        <p:blipFill>
          <a:blip r:embed="rId4" cstate="print"/>
          <a:srcRect/>
          <a:stretch>
            <a:fillRect/>
          </a:stretch>
        </p:blipFill>
        <p:spPr bwMode="auto">
          <a:xfrm>
            <a:off x="251520" y="6237312"/>
            <a:ext cx="1425575" cy="488950"/>
          </a:xfrm>
          <a:prstGeom prst="rect">
            <a:avLst/>
          </a:prstGeom>
          <a:noFill/>
          <a:ln w="9525">
            <a:noFill/>
            <a:miter lim="800000"/>
            <a:headEnd/>
            <a:tailEnd/>
          </a:ln>
        </p:spPr>
      </p:pic>
      <p:sp>
        <p:nvSpPr>
          <p:cNvPr id="9" name="Prostokąt 8"/>
          <p:cNvSpPr/>
          <p:nvPr/>
        </p:nvSpPr>
        <p:spPr>
          <a:xfrm>
            <a:off x="2267744" y="3068960"/>
            <a:ext cx="4572000" cy="369332"/>
          </a:xfrm>
          <a:prstGeom prst="rect">
            <a:avLst/>
          </a:prstGeom>
        </p:spPr>
        <p:txBody>
          <a:bodyPr>
            <a:spAutoFit/>
          </a:bodyPr>
          <a:lstStyle/>
          <a:p>
            <a:endParaRPr lang="pl-PL"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123</a:t>
            </a:fld>
            <a:endParaRPr lang="pl-PL"/>
          </a:p>
        </p:txBody>
      </p:sp>
      <p:sp>
        <p:nvSpPr>
          <p:cNvPr id="13" name="pole tekstowe 12"/>
          <p:cNvSpPr txBox="1"/>
          <p:nvPr/>
        </p:nvSpPr>
        <p:spPr>
          <a:xfrm>
            <a:off x="251520" y="1312312"/>
            <a:ext cx="8640960" cy="892552"/>
          </a:xfrm>
          <a:prstGeom prst="rect">
            <a:avLst/>
          </a:prstGeom>
          <a:noFill/>
        </p:spPr>
        <p:txBody>
          <a:bodyPr wrap="square" rtlCol="0">
            <a:spAutoFit/>
          </a:bodyPr>
          <a:lstStyle/>
          <a:p>
            <a:pPr algn="ctr">
              <a:spcAft>
                <a:spcPts val="1200"/>
              </a:spcAft>
            </a:pPr>
            <a:r>
              <a:rPr lang="pl-PL" sz="2400" b="1" dirty="0" smtClean="0"/>
              <a:t>Najważniejsze problemy</a:t>
            </a:r>
          </a:p>
          <a:p>
            <a:pPr algn="ctr"/>
            <a:r>
              <a:rPr lang="pl-PL" b="1" dirty="0" smtClean="0"/>
              <a:t>we wdrażaniu RPO WD 2007-2013</a:t>
            </a:r>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1381201849"/>
              </p:ext>
            </p:extLst>
          </p:nvPr>
        </p:nvGraphicFramePr>
        <p:xfrm>
          <a:off x="611560" y="2276872"/>
          <a:ext cx="7920880" cy="3168352"/>
        </p:xfrm>
        <a:graphic>
          <a:graphicData uri="http://schemas.openxmlformats.org/drawingml/2006/table">
            <a:tbl>
              <a:tblPr firstRow="1" firstCol="1" bandRow="1">
                <a:tableStyleId>{5C22544A-7EE6-4342-B048-85BDC9FD1C3A}</a:tableStyleId>
              </a:tblPr>
              <a:tblGrid>
                <a:gridCol w="7920880"/>
              </a:tblGrid>
              <a:tr h="3168352">
                <a:tc>
                  <a:txBody>
                    <a:bodyPr/>
                    <a:lstStyle/>
                    <a:p>
                      <a:pPr marL="285750" indent="-285750">
                        <a:lnSpc>
                          <a:spcPct val="115000"/>
                        </a:lnSpc>
                        <a:spcAft>
                          <a:spcPts val="1000"/>
                        </a:spcAft>
                        <a:buFont typeface="Wingdings" panose="05000000000000000000" pitchFamily="2" charset="2"/>
                        <a:buChar char="ü"/>
                      </a:pPr>
                      <a:r>
                        <a:rPr lang="pl-PL" sz="2000" b="1" kern="1200" dirty="0" smtClean="0">
                          <a:solidFill>
                            <a:schemeClr val="tx2"/>
                          </a:solidFill>
                          <a:effectLst/>
                          <a:latin typeface="+mn-lt"/>
                          <a:ea typeface="+mn-ea"/>
                          <a:cs typeface="+mn-cs"/>
                        </a:rPr>
                        <a:t>Kwestia współfinansowania</a:t>
                      </a:r>
                      <a:r>
                        <a:rPr lang="pl-PL" sz="2000" b="1" kern="1200" baseline="0" dirty="0" smtClean="0">
                          <a:solidFill>
                            <a:schemeClr val="tx2"/>
                          </a:solidFill>
                          <a:effectLst/>
                          <a:latin typeface="+mn-lt"/>
                          <a:ea typeface="+mn-ea"/>
                          <a:cs typeface="+mn-cs"/>
                        </a:rPr>
                        <a:t> krajowego (wkład własny) w projektach NGO </a:t>
                      </a:r>
                    </a:p>
                    <a:p>
                      <a:pPr marL="285750" indent="-285750">
                        <a:lnSpc>
                          <a:spcPct val="115000"/>
                        </a:lnSpc>
                        <a:spcAft>
                          <a:spcPts val="1000"/>
                        </a:spcAft>
                        <a:buFont typeface="Wingdings" panose="05000000000000000000" pitchFamily="2" charset="2"/>
                        <a:buChar char="ü"/>
                      </a:pPr>
                      <a:r>
                        <a:rPr lang="pl-PL" sz="2000" b="1" kern="1200" dirty="0" smtClean="0">
                          <a:solidFill>
                            <a:schemeClr val="tx2"/>
                          </a:solidFill>
                          <a:effectLst/>
                          <a:latin typeface="+mn-lt"/>
                          <a:ea typeface="+mn-ea"/>
                          <a:cs typeface="+mn-cs"/>
                        </a:rPr>
                        <a:t>Zaliczki na realizację projektów</a:t>
                      </a:r>
                      <a:endParaRPr lang="pl-PL" sz="2000" dirty="0">
                        <a:solidFill>
                          <a:schemeClr val="tx2"/>
                        </a:solidFill>
                        <a:effectLst/>
                        <a:latin typeface="+mn-lt"/>
                        <a:ea typeface="Calibri"/>
                        <a:cs typeface="Times New Roman"/>
                      </a:endParaRPr>
                    </a:p>
                    <a:p>
                      <a:pPr marL="285750" indent="-285750">
                        <a:lnSpc>
                          <a:spcPct val="115000"/>
                        </a:lnSpc>
                        <a:spcAft>
                          <a:spcPts val="1000"/>
                        </a:spcAft>
                        <a:buFont typeface="Wingdings" panose="05000000000000000000" pitchFamily="2" charset="2"/>
                        <a:buChar char="ü"/>
                      </a:pPr>
                      <a:r>
                        <a:rPr lang="pl-PL" sz="2000" b="1" kern="1200" dirty="0" smtClean="0">
                          <a:solidFill>
                            <a:schemeClr val="tx2"/>
                          </a:solidFill>
                          <a:effectLst/>
                          <a:latin typeface="+mn-lt"/>
                          <a:ea typeface="+mn-ea"/>
                          <a:cs typeface="+mn-cs"/>
                        </a:rPr>
                        <a:t>Finansowanie zarządzania projektem (koszty osobowe)</a:t>
                      </a:r>
                      <a:endParaRPr lang="pl-PL" sz="2000" dirty="0">
                        <a:solidFill>
                          <a:schemeClr val="tx2"/>
                        </a:solidFill>
                        <a:effectLst/>
                        <a:latin typeface="+mn-lt"/>
                        <a:ea typeface="Calibri"/>
                        <a:cs typeface="Times New Roman"/>
                      </a:endParaRPr>
                    </a:p>
                    <a:p>
                      <a:pPr marL="285750" indent="-285750">
                        <a:lnSpc>
                          <a:spcPct val="115000"/>
                        </a:lnSpc>
                        <a:spcAft>
                          <a:spcPts val="1000"/>
                        </a:spcAft>
                        <a:buFont typeface="Wingdings" panose="05000000000000000000" pitchFamily="2" charset="2"/>
                        <a:buChar char="ü"/>
                      </a:pPr>
                      <a:r>
                        <a:rPr lang="pl-PL" sz="2000" b="1" kern="1200" dirty="0" smtClean="0">
                          <a:solidFill>
                            <a:schemeClr val="tx2"/>
                          </a:solidFill>
                          <a:effectLst/>
                          <a:latin typeface="+mn-lt"/>
                          <a:ea typeface="+mn-ea"/>
                          <a:cs typeface="+mn-cs"/>
                        </a:rPr>
                        <a:t>Formy zabezpieczenia finansowego</a:t>
                      </a:r>
                      <a:r>
                        <a:rPr lang="pl-PL" sz="2000" b="1" kern="1200" baseline="0" dirty="0" smtClean="0">
                          <a:solidFill>
                            <a:schemeClr val="tx2"/>
                          </a:solidFill>
                          <a:effectLst/>
                          <a:latin typeface="+mn-lt"/>
                          <a:ea typeface="+mn-ea"/>
                          <a:cs typeface="+mn-cs"/>
                        </a:rPr>
                        <a:t> realizacji projektów</a:t>
                      </a:r>
                      <a:endParaRPr lang="pl-PL" sz="2000" dirty="0">
                        <a:solidFill>
                          <a:schemeClr val="tx2"/>
                        </a:solidFill>
                        <a:effectLst/>
                        <a:latin typeface="+mn-lt"/>
                        <a:ea typeface="Calibri"/>
                        <a:cs typeface="Times New Roman"/>
                      </a:endParaRPr>
                    </a:p>
                  </a:txBody>
                  <a:tcPr marL="38285" marR="38285" marT="0" marB="0" anchor="ctr">
                    <a:noFill/>
                  </a:tcPr>
                </a:tc>
              </a:tr>
            </a:tbl>
          </a:graphicData>
        </a:graphic>
      </p:graphicFrame>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5262932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lgn="just">
              <a:buNone/>
            </a:pPr>
            <a:endParaRPr lang="pl-PL" sz="2400" b="1" dirty="0" smtClean="0"/>
          </a:p>
          <a:p>
            <a:pPr marL="0" indent="0" algn="just">
              <a:buNone/>
            </a:pPr>
            <a:endParaRPr lang="pl-PL" sz="2400" b="1" dirty="0"/>
          </a:p>
          <a:p>
            <a:pPr marL="0" indent="0" algn="just">
              <a:buNone/>
            </a:pPr>
            <a:endParaRPr lang="pl-PL" sz="2400" b="1" dirty="0" smtClean="0"/>
          </a:p>
        </p:txBody>
      </p:sp>
      <p:sp>
        <p:nvSpPr>
          <p:cNvPr id="9" name="Prostokąt 8"/>
          <p:cNvSpPr/>
          <p:nvPr/>
        </p:nvSpPr>
        <p:spPr>
          <a:xfrm>
            <a:off x="2267744" y="3068960"/>
            <a:ext cx="4572000" cy="369332"/>
          </a:xfrm>
          <a:prstGeom prst="rect">
            <a:avLst/>
          </a:prstGeom>
        </p:spPr>
        <p:txBody>
          <a:bodyPr>
            <a:spAutoFit/>
          </a:bodyPr>
          <a:lstStyle/>
          <a:p>
            <a:endParaRPr lang="pl-PL"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124</a:t>
            </a:fld>
            <a:endParaRPr lang="pl-PL"/>
          </a:p>
        </p:txBody>
      </p:sp>
      <p:sp>
        <p:nvSpPr>
          <p:cNvPr id="13" name="pole tekstowe 12"/>
          <p:cNvSpPr txBox="1"/>
          <p:nvPr/>
        </p:nvSpPr>
        <p:spPr>
          <a:xfrm>
            <a:off x="251520" y="908720"/>
            <a:ext cx="8640960" cy="1169551"/>
          </a:xfrm>
          <a:prstGeom prst="rect">
            <a:avLst/>
          </a:prstGeom>
          <a:noFill/>
        </p:spPr>
        <p:txBody>
          <a:bodyPr wrap="square" rtlCol="0">
            <a:spAutoFit/>
          </a:bodyPr>
          <a:lstStyle/>
          <a:p>
            <a:pPr algn="ctr">
              <a:spcAft>
                <a:spcPts val="1200"/>
              </a:spcAft>
            </a:pPr>
            <a:r>
              <a:rPr lang="pl-PL" sz="2400" b="1" dirty="0" smtClean="0"/>
              <a:t>Zagadnienia problemowe </a:t>
            </a:r>
          </a:p>
          <a:p>
            <a:pPr algn="ctr"/>
            <a:r>
              <a:rPr lang="pl-PL" b="1" dirty="0" smtClean="0"/>
              <a:t>w zakresie uzyskania przez NGO wsparcia finansowego</a:t>
            </a:r>
          </a:p>
          <a:p>
            <a:pPr algn="ctr"/>
            <a:r>
              <a:rPr lang="pl-PL" b="1" dirty="0" smtClean="0"/>
              <a:t>w ramach RPO WD 2014-2020</a:t>
            </a:r>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244412119"/>
              </p:ext>
            </p:extLst>
          </p:nvPr>
        </p:nvGraphicFramePr>
        <p:xfrm>
          <a:off x="251520" y="2420888"/>
          <a:ext cx="8640960" cy="4233366"/>
        </p:xfrm>
        <a:graphic>
          <a:graphicData uri="http://schemas.openxmlformats.org/drawingml/2006/table">
            <a:tbl>
              <a:tblPr firstRow="1" firstCol="1" bandRow="1">
                <a:tableStyleId>{5C22544A-7EE6-4342-B048-85BDC9FD1C3A}</a:tableStyleId>
              </a:tblPr>
              <a:tblGrid>
                <a:gridCol w="1799323"/>
                <a:gridCol w="6841637"/>
              </a:tblGrid>
              <a:tr h="914949">
                <a:tc>
                  <a:txBody>
                    <a:bodyPr/>
                    <a:lstStyle/>
                    <a:p>
                      <a:pPr>
                        <a:lnSpc>
                          <a:spcPct val="115000"/>
                        </a:lnSpc>
                        <a:spcAft>
                          <a:spcPts val="1000"/>
                        </a:spcAft>
                      </a:pPr>
                      <a:r>
                        <a:rPr lang="pl-PL" sz="1400" b="1" kern="1200" dirty="0" smtClean="0">
                          <a:solidFill>
                            <a:schemeClr val="lt1"/>
                          </a:solidFill>
                          <a:effectLst/>
                          <a:latin typeface="+mn-lt"/>
                          <a:ea typeface="+mn-ea"/>
                          <a:cs typeface="+mn-cs"/>
                        </a:rPr>
                        <a:t>Zaliczki</a:t>
                      </a:r>
                      <a:endParaRPr lang="pl-PL" sz="1400" dirty="0">
                        <a:effectLst/>
                        <a:latin typeface="+mn-lt"/>
                        <a:ea typeface="Calibri"/>
                        <a:cs typeface="Times New Roman"/>
                      </a:endParaRPr>
                    </a:p>
                  </a:txBody>
                  <a:tcPr marL="38285" marR="38285" marT="0" marB="0" anchor="ctr">
                    <a:lnB w="12700" cap="flat" cmpd="sng" algn="ctr">
                      <a:solidFill>
                        <a:schemeClr val="tx1"/>
                      </a:solidFill>
                      <a:prstDash val="solid"/>
                      <a:round/>
                      <a:headEnd type="none" w="med" len="med"/>
                      <a:tailEnd type="none" w="med" len="med"/>
                    </a:lnB>
                  </a:tcPr>
                </a:tc>
                <a:tc>
                  <a:txBody>
                    <a:bodyPr/>
                    <a:lstStyle/>
                    <a:p>
                      <a:pPr>
                        <a:lnSpc>
                          <a:spcPct val="114000"/>
                        </a:lnSpc>
                        <a:spcAft>
                          <a:spcPts val="0"/>
                        </a:spcAft>
                      </a:pPr>
                      <a:r>
                        <a:rPr lang="pl-PL" sz="1400" b="0" kern="1200" dirty="0" smtClean="0">
                          <a:solidFill>
                            <a:schemeClr val="bg2">
                              <a:lumMod val="25000"/>
                            </a:schemeClr>
                          </a:solidFill>
                          <a:effectLst/>
                          <a:latin typeface="+mn-lt"/>
                          <a:ea typeface="+mn-ea"/>
                          <a:cs typeface="+mn-cs"/>
                        </a:rPr>
                        <a:t>Wszyscy Beneficjenci uprawnieni będą do zaliczki.</a:t>
                      </a:r>
                    </a:p>
                    <a:p>
                      <a:pPr>
                        <a:lnSpc>
                          <a:spcPct val="114000"/>
                        </a:lnSpc>
                        <a:spcAft>
                          <a:spcPts val="0"/>
                        </a:spcAft>
                      </a:pPr>
                      <a:r>
                        <a:rPr lang="pl-PL" sz="1400" b="0" kern="1200" dirty="0" smtClean="0">
                          <a:solidFill>
                            <a:schemeClr val="bg2">
                              <a:lumMod val="25000"/>
                            </a:schemeClr>
                          </a:solidFill>
                          <a:effectLst/>
                          <a:latin typeface="+mn-lt"/>
                          <a:ea typeface="+mn-ea"/>
                          <a:cs typeface="+mn-cs"/>
                        </a:rPr>
                        <a:t>Wysokość zaliczki, o która może ubiegać Beneficjent - do 40% przyznanej kwoty dofinansowania.</a:t>
                      </a:r>
                    </a:p>
                  </a:txBody>
                  <a:tcPr marL="38285" marR="38285"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r>
              <a:tr h="1015414">
                <a:tc>
                  <a:txBody>
                    <a:bodyPr/>
                    <a:lstStyle/>
                    <a:p>
                      <a:pPr>
                        <a:lnSpc>
                          <a:spcPct val="115000"/>
                        </a:lnSpc>
                        <a:spcAft>
                          <a:spcPts val="1000"/>
                        </a:spcAft>
                      </a:pPr>
                      <a:r>
                        <a:rPr lang="pl-PL" sz="1400" b="1" kern="1200" dirty="0" smtClean="0">
                          <a:solidFill>
                            <a:schemeClr val="lt1"/>
                          </a:solidFill>
                          <a:effectLst/>
                          <a:latin typeface="+mn-lt"/>
                          <a:ea typeface="+mn-ea"/>
                          <a:cs typeface="+mn-cs"/>
                        </a:rPr>
                        <a:t>Wynagrodzenie</a:t>
                      </a:r>
                      <a:endParaRPr lang="pl-PL" sz="1400" dirty="0">
                        <a:effectLst/>
                        <a:latin typeface="+mn-lt"/>
                        <a:ea typeface="Calibri"/>
                        <a:cs typeface="Times New Roman"/>
                      </a:endParaRPr>
                    </a:p>
                  </a:txBody>
                  <a:tcPr marL="38285" marR="382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0"/>
                        </a:spcAft>
                      </a:pPr>
                      <a:r>
                        <a:rPr lang="pl-PL" sz="1400" kern="1200" dirty="0" smtClean="0">
                          <a:solidFill>
                            <a:schemeClr val="bg2">
                              <a:lumMod val="25000"/>
                            </a:schemeClr>
                          </a:solidFill>
                          <a:effectLst/>
                          <a:latin typeface="+mn-lt"/>
                          <a:ea typeface="+mn-ea"/>
                          <a:cs typeface="+mn-cs"/>
                        </a:rPr>
                        <a:t>Kwalifikowalne są wyłącznie koszty związane z zarządzaniem projektem nie przekraczające </a:t>
                      </a:r>
                      <a:r>
                        <a:rPr lang="pl-PL" sz="1400" b="1" kern="1200" dirty="0" smtClean="0">
                          <a:solidFill>
                            <a:schemeClr val="bg2">
                              <a:lumMod val="25000"/>
                            </a:schemeClr>
                          </a:solidFill>
                          <a:effectLst/>
                          <a:latin typeface="+mn-lt"/>
                          <a:ea typeface="+mn-ea"/>
                          <a:cs typeface="+mn-cs"/>
                        </a:rPr>
                        <a:t>1% </a:t>
                      </a:r>
                      <a:r>
                        <a:rPr lang="pl-PL" sz="1400" kern="1200" dirty="0" smtClean="0">
                          <a:solidFill>
                            <a:schemeClr val="bg2">
                              <a:lumMod val="25000"/>
                            </a:schemeClr>
                          </a:solidFill>
                          <a:effectLst/>
                          <a:latin typeface="+mn-lt"/>
                          <a:ea typeface="+mn-ea"/>
                          <a:cs typeface="+mn-cs"/>
                        </a:rPr>
                        <a:t>wartości wydatków kwalifikowalnych w projekcie, nie więcej niż </a:t>
                      </a:r>
                      <a:r>
                        <a:rPr lang="pl-PL" sz="1400" b="1" kern="1200" dirty="0" smtClean="0">
                          <a:solidFill>
                            <a:schemeClr val="bg2">
                              <a:lumMod val="25000"/>
                            </a:schemeClr>
                          </a:solidFill>
                          <a:effectLst/>
                          <a:latin typeface="+mn-lt"/>
                          <a:ea typeface="+mn-ea"/>
                          <a:cs typeface="+mn-cs"/>
                        </a:rPr>
                        <a:t>5 000 </a:t>
                      </a:r>
                      <a:r>
                        <a:rPr lang="pl-PL" sz="1400" kern="1200" dirty="0" smtClean="0">
                          <a:solidFill>
                            <a:schemeClr val="bg2">
                              <a:lumMod val="25000"/>
                            </a:schemeClr>
                          </a:solidFill>
                          <a:effectLst/>
                          <a:latin typeface="+mn-lt"/>
                          <a:ea typeface="+mn-ea"/>
                          <a:cs typeface="+mn-cs"/>
                        </a:rPr>
                        <a:t>zł brutto miesięcznie i nie dłużej niż przez okres 36 miesięcy od dnia zawarcia umowy o dofinansowanie   (chyba że dla działania zapisano inaczej) od dnia podpisania umowy.</a:t>
                      </a:r>
                      <a:r>
                        <a:rPr lang="pl-PL" sz="1400" dirty="0" smtClean="0">
                          <a:solidFill>
                            <a:schemeClr val="bg2">
                              <a:lumMod val="25000"/>
                            </a:schemeClr>
                          </a:solidFill>
                          <a:effectLst/>
                        </a:rPr>
                        <a:t> </a:t>
                      </a:r>
                      <a:endParaRPr lang="pl-PL" sz="1400" kern="1200" dirty="0" smtClean="0">
                        <a:solidFill>
                          <a:schemeClr val="bg2">
                            <a:lumMod val="25000"/>
                          </a:schemeClr>
                        </a:solidFill>
                        <a:effectLst/>
                        <a:latin typeface="+mn-lt"/>
                        <a:ea typeface="+mn-ea"/>
                        <a:cs typeface="+mn-cs"/>
                      </a:endParaRPr>
                    </a:p>
                  </a:txBody>
                  <a:tcPr marL="38285" marR="382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3003">
                <a:tc>
                  <a:txBody>
                    <a:bodyPr/>
                    <a:lstStyle/>
                    <a:p>
                      <a:pPr>
                        <a:lnSpc>
                          <a:spcPct val="115000"/>
                        </a:lnSpc>
                        <a:spcAft>
                          <a:spcPts val="1000"/>
                        </a:spcAft>
                      </a:pPr>
                      <a:r>
                        <a:rPr lang="pl-PL" sz="1400" b="1" kern="1200" dirty="0" smtClean="0">
                          <a:solidFill>
                            <a:schemeClr val="lt1"/>
                          </a:solidFill>
                          <a:effectLst/>
                          <a:latin typeface="+mn-lt"/>
                          <a:ea typeface="+mn-ea"/>
                          <a:cs typeface="+mn-cs"/>
                        </a:rPr>
                        <a:t>Koszty dokumentacji</a:t>
                      </a:r>
                      <a:endParaRPr lang="pl-PL" sz="1400" dirty="0">
                        <a:effectLst/>
                        <a:latin typeface="+mn-lt"/>
                        <a:ea typeface="Calibri"/>
                        <a:cs typeface="Times New Roman"/>
                      </a:endParaRPr>
                    </a:p>
                  </a:txBody>
                  <a:tcPr marL="38285" marR="38285" marT="0" marB="0" anchor="ctr">
                    <a:lnT w="12700" cap="flat" cmpd="sng" algn="ctr">
                      <a:solidFill>
                        <a:schemeClr val="tx1"/>
                      </a:solidFill>
                      <a:prstDash val="solid"/>
                      <a:round/>
                      <a:headEnd type="none" w="med" len="med"/>
                      <a:tailEnd type="none" w="med" len="med"/>
                    </a:lnT>
                  </a:tcPr>
                </a:tc>
                <a:tc>
                  <a:txBody>
                    <a:bodyPr/>
                    <a:lstStyle/>
                    <a:p>
                      <a:pPr>
                        <a:lnSpc>
                          <a:spcPct val="114000"/>
                        </a:lnSpc>
                        <a:spcAft>
                          <a:spcPts val="0"/>
                        </a:spcAft>
                      </a:pPr>
                      <a:r>
                        <a:rPr lang="pl-PL" sz="1400" kern="1200" dirty="0" smtClean="0">
                          <a:solidFill>
                            <a:schemeClr val="bg2">
                              <a:lumMod val="25000"/>
                            </a:schemeClr>
                          </a:solidFill>
                          <a:effectLst/>
                          <a:latin typeface="+mn-lt"/>
                          <a:ea typeface="+mn-ea"/>
                          <a:cs typeface="+mn-cs"/>
                        </a:rPr>
                        <a:t>Wydatki na materialne przygotowanie dokumentacji projektu (wymaganej prawem krajowym lub wspólnotowym, bądź przez IZ RPO WD) do 10% wartości całkowitych wydatków kwalifikowalnych projektu. </a:t>
                      </a:r>
                    </a:p>
                    <a:p>
                      <a:pPr>
                        <a:lnSpc>
                          <a:spcPct val="114000"/>
                        </a:lnSpc>
                        <a:spcAft>
                          <a:spcPts val="0"/>
                        </a:spcAft>
                      </a:pPr>
                      <a:r>
                        <a:rPr lang="pl-PL" sz="1400" kern="1200" dirty="0" smtClean="0">
                          <a:solidFill>
                            <a:schemeClr val="bg2">
                              <a:lumMod val="25000"/>
                            </a:schemeClr>
                          </a:solidFill>
                          <a:effectLst/>
                          <a:latin typeface="+mn-lt"/>
                          <a:ea typeface="+mn-ea"/>
                          <a:cs typeface="+mn-cs"/>
                        </a:rPr>
                        <a:t>W przypadku dokumentów, które dotyczą projektu tylko w części (np. Plan Gospodarki Niskoemisyjnej, Lokalny Plan Rewitalizacji) możliwe jest uznanie za kwalifikowalne maksymalnie 30% kosztu dokumentu,  z zachowaniem ogólnego limitu 10% wartości całkowitych wydatków kwalifikowalnych projektu dla dokumentacji oraz zakazu podwójnego dofinansowania. O uznanie dokumentacji za koszt w projekcie może wystąpić wyłącznie podmiot, który faktycznie poniósł koszt jego przygotowania.</a:t>
                      </a:r>
                      <a:endParaRPr lang="pl-PL" sz="1400" dirty="0">
                        <a:solidFill>
                          <a:schemeClr val="bg2">
                            <a:lumMod val="25000"/>
                          </a:schemeClr>
                        </a:solidFill>
                        <a:effectLst/>
                        <a:latin typeface="+mn-lt"/>
                        <a:ea typeface="Calibri"/>
                        <a:cs typeface="Times New Roman"/>
                      </a:endParaRPr>
                    </a:p>
                  </a:txBody>
                  <a:tcPr marL="38285" marR="38285" marT="0" marB="0" anchor="ctr">
                    <a:lnT w="12700" cap="flat" cmpd="sng" algn="ctr">
                      <a:solidFill>
                        <a:schemeClr val="tx1"/>
                      </a:solidFill>
                      <a:prstDash val="solid"/>
                      <a:round/>
                      <a:headEnd type="none" w="med" len="med"/>
                      <a:tailEnd type="none" w="med" len="med"/>
                    </a:lnT>
                  </a:tcPr>
                </a:tc>
              </a:tr>
            </a:tbl>
          </a:graphicData>
        </a:graphic>
      </p:graphicFrame>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11001760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lgn="just">
              <a:buNone/>
            </a:pPr>
            <a:endParaRPr lang="pl-PL" sz="2400" b="1" dirty="0" smtClean="0"/>
          </a:p>
          <a:p>
            <a:pPr marL="0" indent="0" algn="just">
              <a:buNone/>
            </a:pPr>
            <a:endParaRPr lang="pl-PL" sz="2400" b="1" dirty="0"/>
          </a:p>
          <a:p>
            <a:pPr marL="0" indent="0" algn="just">
              <a:buNone/>
            </a:pPr>
            <a:endParaRPr lang="pl-PL" sz="2400" b="1" dirty="0" smtClean="0"/>
          </a:p>
        </p:txBody>
      </p:sp>
      <p:sp>
        <p:nvSpPr>
          <p:cNvPr id="9" name="Prostokąt 8"/>
          <p:cNvSpPr/>
          <p:nvPr/>
        </p:nvSpPr>
        <p:spPr>
          <a:xfrm>
            <a:off x="2267744" y="3068960"/>
            <a:ext cx="4572000" cy="369332"/>
          </a:xfrm>
          <a:prstGeom prst="rect">
            <a:avLst/>
          </a:prstGeom>
        </p:spPr>
        <p:txBody>
          <a:bodyPr>
            <a:spAutoFit/>
          </a:bodyPr>
          <a:lstStyle/>
          <a:p>
            <a:endParaRPr lang="pl-PL"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125</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3324475272"/>
              </p:ext>
            </p:extLst>
          </p:nvPr>
        </p:nvGraphicFramePr>
        <p:xfrm>
          <a:off x="251520" y="2348880"/>
          <a:ext cx="8640960" cy="3672407"/>
        </p:xfrm>
        <a:graphic>
          <a:graphicData uri="http://schemas.openxmlformats.org/drawingml/2006/table">
            <a:tbl>
              <a:tblPr firstRow="1" firstCol="1" bandRow="1">
                <a:tableStyleId>{5C22544A-7EE6-4342-B048-85BDC9FD1C3A}</a:tableStyleId>
              </a:tblPr>
              <a:tblGrid>
                <a:gridCol w="1799323"/>
                <a:gridCol w="6841637"/>
              </a:tblGrid>
              <a:tr h="3672407">
                <a:tc>
                  <a:txBody>
                    <a:bodyPr/>
                    <a:lstStyle/>
                    <a:p>
                      <a:pPr>
                        <a:lnSpc>
                          <a:spcPct val="115000"/>
                        </a:lnSpc>
                        <a:spcAft>
                          <a:spcPts val="1000"/>
                        </a:spcAft>
                      </a:pPr>
                      <a:r>
                        <a:rPr lang="pl-PL" sz="1400" b="1" kern="1200" dirty="0" smtClean="0">
                          <a:solidFill>
                            <a:schemeClr val="lt1"/>
                          </a:solidFill>
                          <a:effectLst/>
                          <a:latin typeface="+mn-lt"/>
                          <a:ea typeface="+mn-ea"/>
                          <a:cs typeface="+mn-cs"/>
                        </a:rPr>
                        <a:t>Forma zabezpieczeń</a:t>
                      </a:r>
                      <a:endParaRPr lang="pl-PL" sz="1050" dirty="0">
                        <a:effectLst/>
                        <a:latin typeface="+mn-lt"/>
                        <a:ea typeface="Calibri"/>
                        <a:cs typeface="Times New Roman"/>
                      </a:endParaRPr>
                    </a:p>
                  </a:txBody>
                  <a:tcPr marL="38285" marR="38285" marT="0" marB="0" anchor="ctr"/>
                </a:tc>
                <a:tc>
                  <a:txBody>
                    <a:bodyPr/>
                    <a:lstStyle/>
                    <a:p>
                      <a:pPr marL="285750" lvl="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pieniądz; </a:t>
                      </a:r>
                    </a:p>
                    <a:p>
                      <a:pPr marL="285750" lvl="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poręczenie bankowe lub poręczenie spółdzielczej kasy oszczędnościowo-kredytowej, z</a:t>
                      </a:r>
                      <a:r>
                        <a:rPr lang="pl-PL" sz="1400" b="0" kern="1200" baseline="0" dirty="0" smtClean="0">
                          <a:solidFill>
                            <a:schemeClr val="bg2">
                              <a:lumMod val="25000"/>
                            </a:schemeClr>
                          </a:solidFill>
                          <a:effectLst/>
                          <a:latin typeface="+mn-lt"/>
                          <a:ea typeface="+mn-ea"/>
                          <a:cs typeface="+mn-cs"/>
                        </a:rPr>
                        <a:t> </a:t>
                      </a:r>
                      <a:r>
                        <a:rPr lang="pl-PL" sz="1400" b="0" kern="1200" dirty="0" smtClean="0">
                          <a:solidFill>
                            <a:schemeClr val="bg2">
                              <a:lumMod val="25000"/>
                            </a:schemeClr>
                          </a:solidFill>
                          <a:effectLst/>
                          <a:latin typeface="+mn-lt"/>
                          <a:ea typeface="+mn-ea"/>
                          <a:cs typeface="+mn-cs"/>
                        </a:rPr>
                        <a:t>tym że zobowiązanie kasy jest zawsze zobowiązaniem pieniężnym;</a:t>
                      </a:r>
                    </a:p>
                    <a:p>
                      <a:pPr marL="285750" lvl="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poręczenie udzielane przez podmioty, o których mowa w art. 6b ust. 5 pkt 2) ustawy z dnia 9 listopada 2000 r. o utworzeniu Polskiej Agencji Rozwoju Przedsiębiorczości (Dz. U. z 2007 r. Nr 42, poz. 275, z </a:t>
                      </a:r>
                      <a:r>
                        <a:rPr lang="pl-PL" sz="1400" b="0" kern="1200" dirty="0" err="1" smtClean="0">
                          <a:solidFill>
                            <a:schemeClr val="bg2">
                              <a:lumMod val="25000"/>
                            </a:schemeClr>
                          </a:solidFill>
                          <a:effectLst/>
                          <a:latin typeface="+mn-lt"/>
                          <a:ea typeface="+mn-ea"/>
                          <a:cs typeface="+mn-cs"/>
                        </a:rPr>
                        <a:t>późn</a:t>
                      </a:r>
                      <a:r>
                        <a:rPr lang="pl-PL" sz="1400" b="0" kern="1200" dirty="0" smtClean="0">
                          <a:solidFill>
                            <a:schemeClr val="bg2">
                              <a:lumMod val="25000"/>
                            </a:schemeClr>
                          </a:solidFill>
                          <a:effectLst/>
                          <a:latin typeface="+mn-lt"/>
                          <a:ea typeface="+mn-ea"/>
                          <a:cs typeface="+mn-cs"/>
                        </a:rPr>
                        <a:t>. zm.);</a:t>
                      </a:r>
                    </a:p>
                    <a:p>
                      <a:pPr marL="285750" lvl="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gwarancja bankowa;</a:t>
                      </a:r>
                    </a:p>
                    <a:p>
                      <a:pPr marL="285750" lvl="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gwarancja ubezpieczeniowa;</a:t>
                      </a:r>
                    </a:p>
                    <a:p>
                      <a:pPr marL="285750" lvl="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hipoteka wraz z cesją praw z polisy ubezpieczenia nieruchomości będącej przedmiotem hipoteki;</a:t>
                      </a:r>
                    </a:p>
                    <a:p>
                      <a:pPr marL="285750" lvl="0" indent="-285750">
                        <a:buFont typeface="Arial" panose="020B0604020202020204" pitchFamily="34" charset="0"/>
                        <a:buChar char="•"/>
                      </a:pPr>
                      <a:r>
                        <a:rPr lang="pl-PL" sz="1400" b="0" u="none" kern="1200" dirty="0" smtClean="0">
                          <a:solidFill>
                            <a:schemeClr val="bg2">
                              <a:lumMod val="25000"/>
                            </a:schemeClr>
                          </a:solidFill>
                          <a:effectLst/>
                          <a:latin typeface="+mn-lt"/>
                          <a:ea typeface="+mn-ea"/>
                          <a:cs typeface="+mn-cs"/>
                        </a:rPr>
                        <a:t>zastaw rejestrowy na zasadach określonych w przepisach o zastawie rejestrowym i rejestrze zastawów (w przypadku gdy mienie objęte zastawem może stanowić przedmiot ubezpieczenia, zastaw ustanowiony jest wraz z cesją praw z polisy ubezpieczeniowej mienia będącego przedmiotem zastawu) – minimalna</a:t>
                      </a:r>
                      <a:r>
                        <a:rPr lang="pl-PL" sz="1400" b="0" u="none" kern="1200" baseline="0" dirty="0" smtClean="0">
                          <a:solidFill>
                            <a:schemeClr val="bg2">
                              <a:lumMod val="25000"/>
                            </a:schemeClr>
                          </a:solidFill>
                          <a:effectLst/>
                          <a:latin typeface="+mn-lt"/>
                          <a:ea typeface="+mn-ea"/>
                          <a:cs typeface="+mn-cs"/>
                        </a:rPr>
                        <a:t> wartość </a:t>
                      </a:r>
                      <a:r>
                        <a:rPr lang="pl-PL" sz="1400" b="0" u="none" kern="1200" dirty="0" smtClean="0">
                          <a:solidFill>
                            <a:schemeClr val="bg2">
                              <a:lumMod val="25000"/>
                            </a:schemeClr>
                          </a:solidFill>
                          <a:effectLst/>
                          <a:latin typeface="+mn-lt"/>
                          <a:ea typeface="+mn-ea"/>
                          <a:cs typeface="+mn-cs"/>
                        </a:rPr>
                        <a:t>środka trwałego 30 tyś zł;</a:t>
                      </a:r>
                    </a:p>
                    <a:p>
                      <a:pPr marL="285750" lvl="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zastaw na papierach wartościowych emitowanych przez Skarb Państwa lub jednostkę samorządu terytorialnego;</a:t>
                      </a:r>
                    </a:p>
                    <a:p>
                      <a:pPr marL="285750" lvl="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poręczenie według prawa cywilnego.</a:t>
                      </a:r>
                    </a:p>
                  </a:txBody>
                  <a:tcPr marL="38285" marR="38285" marT="0" marB="0" anchor="ctr">
                    <a:solidFill>
                      <a:schemeClr val="accent1">
                        <a:lumMod val="20000"/>
                        <a:lumOff val="80000"/>
                      </a:schemeClr>
                    </a:solidFill>
                  </a:tcPr>
                </a:tc>
              </a:tr>
            </a:tbl>
          </a:graphicData>
        </a:graphic>
      </p:graphicFrame>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
        <p:nvSpPr>
          <p:cNvPr id="14" name="pole tekstowe 13"/>
          <p:cNvSpPr txBox="1"/>
          <p:nvPr/>
        </p:nvSpPr>
        <p:spPr>
          <a:xfrm>
            <a:off x="251520" y="908720"/>
            <a:ext cx="8640960" cy="1169551"/>
          </a:xfrm>
          <a:prstGeom prst="rect">
            <a:avLst/>
          </a:prstGeom>
          <a:noFill/>
        </p:spPr>
        <p:txBody>
          <a:bodyPr wrap="square" rtlCol="0">
            <a:spAutoFit/>
          </a:bodyPr>
          <a:lstStyle/>
          <a:p>
            <a:pPr algn="ctr">
              <a:spcAft>
                <a:spcPts val="1200"/>
              </a:spcAft>
            </a:pPr>
            <a:r>
              <a:rPr lang="pl-PL" sz="2400" b="1" dirty="0" smtClean="0"/>
              <a:t>Zagadnienia problemowe </a:t>
            </a:r>
          </a:p>
          <a:p>
            <a:pPr algn="ctr"/>
            <a:r>
              <a:rPr lang="pl-PL" b="1" dirty="0" smtClean="0"/>
              <a:t>w zakresie uzyskania przez NGO wsparcia finansowego</a:t>
            </a:r>
          </a:p>
          <a:p>
            <a:pPr algn="ctr"/>
            <a:r>
              <a:rPr lang="pl-PL" b="1" dirty="0" smtClean="0"/>
              <a:t>w ramach RPO WD 2014-2020</a:t>
            </a:r>
          </a:p>
        </p:txBody>
      </p:sp>
    </p:spTree>
    <p:extLst>
      <p:ext uri="{BB962C8B-B14F-4D97-AF65-F5344CB8AC3E}">
        <p14:creationId xmlns:p14="http://schemas.microsoft.com/office/powerpoint/2010/main" val="32453582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lgn="just">
              <a:buNone/>
            </a:pPr>
            <a:endParaRPr lang="pl-PL" sz="2400" b="1" dirty="0" smtClean="0"/>
          </a:p>
          <a:p>
            <a:pPr marL="0" indent="0" algn="just">
              <a:buNone/>
            </a:pPr>
            <a:endParaRPr lang="pl-PL" sz="2400" b="1" dirty="0"/>
          </a:p>
          <a:p>
            <a:pPr marL="0" indent="0" algn="just">
              <a:buNone/>
            </a:pPr>
            <a:endParaRPr lang="pl-PL" sz="2400" b="1" dirty="0" smtClean="0"/>
          </a:p>
        </p:txBody>
      </p:sp>
      <p:sp>
        <p:nvSpPr>
          <p:cNvPr id="9" name="Prostokąt 8"/>
          <p:cNvSpPr/>
          <p:nvPr/>
        </p:nvSpPr>
        <p:spPr>
          <a:xfrm>
            <a:off x="2267744" y="3068960"/>
            <a:ext cx="4572000" cy="369332"/>
          </a:xfrm>
          <a:prstGeom prst="rect">
            <a:avLst/>
          </a:prstGeom>
        </p:spPr>
        <p:txBody>
          <a:bodyPr>
            <a:spAutoFit/>
          </a:bodyPr>
          <a:lstStyle/>
          <a:p>
            <a:endParaRPr lang="pl-PL" dirty="0"/>
          </a:p>
        </p:txBody>
      </p:sp>
      <p:sp>
        <p:nvSpPr>
          <p:cNvPr id="12" name="Symbol zastępczy numeru slajdu 11"/>
          <p:cNvSpPr>
            <a:spLocks noGrp="1"/>
          </p:cNvSpPr>
          <p:nvPr>
            <p:ph type="sldNum" sz="quarter" idx="12"/>
          </p:nvPr>
        </p:nvSpPr>
        <p:spPr/>
        <p:txBody>
          <a:bodyPr/>
          <a:lstStyle/>
          <a:p>
            <a:fld id="{F86E09CB-2C72-480B-B6BF-F61CF0356E3A}" type="slidenum">
              <a:rPr lang="pl-PL" smtClean="0"/>
              <a:pPr/>
              <a:t>126</a:t>
            </a:fld>
            <a:endParaRPr lang="pl-PL"/>
          </a:p>
        </p:txBody>
      </p:sp>
      <p:sp>
        <p:nvSpPr>
          <p:cNvPr id="13" name="pole tekstowe 12"/>
          <p:cNvSpPr txBox="1"/>
          <p:nvPr/>
        </p:nvSpPr>
        <p:spPr>
          <a:xfrm>
            <a:off x="251520" y="908720"/>
            <a:ext cx="8640960" cy="1169551"/>
          </a:xfrm>
          <a:prstGeom prst="rect">
            <a:avLst/>
          </a:prstGeom>
          <a:noFill/>
        </p:spPr>
        <p:txBody>
          <a:bodyPr wrap="square" rtlCol="0">
            <a:spAutoFit/>
          </a:bodyPr>
          <a:lstStyle/>
          <a:p>
            <a:pPr algn="ctr">
              <a:spcAft>
                <a:spcPts val="1200"/>
              </a:spcAft>
            </a:pPr>
            <a:r>
              <a:rPr lang="pl-PL" sz="2400" b="1" dirty="0" smtClean="0"/>
              <a:t>Zagadnienia problemowe </a:t>
            </a:r>
          </a:p>
          <a:p>
            <a:pPr algn="ctr"/>
            <a:r>
              <a:rPr lang="pl-PL" b="1" dirty="0" smtClean="0"/>
              <a:t>dot</a:t>
            </a:r>
            <a:r>
              <a:rPr lang="pl-PL" b="1" dirty="0"/>
              <a:t>. </a:t>
            </a:r>
            <a:r>
              <a:rPr lang="pl-PL" b="1" dirty="0" smtClean="0"/>
              <a:t>uzyskania przez </a:t>
            </a:r>
            <a:r>
              <a:rPr lang="pl-PL" b="1" dirty="0"/>
              <a:t>organizacje pozarządowe </a:t>
            </a:r>
            <a:endParaRPr lang="pl-PL" b="1" dirty="0" smtClean="0"/>
          </a:p>
          <a:p>
            <a:pPr algn="ctr"/>
            <a:r>
              <a:rPr lang="pl-PL" b="1" dirty="0" smtClean="0"/>
              <a:t>wsparcia finansowego projektów realizowanych</a:t>
            </a:r>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1976275405"/>
              </p:ext>
            </p:extLst>
          </p:nvPr>
        </p:nvGraphicFramePr>
        <p:xfrm>
          <a:off x="233264" y="2530684"/>
          <a:ext cx="8640960" cy="3672407"/>
        </p:xfrm>
        <a:graphic>
          <a:graphicData uri="http://schemas.openxmlformats.org/drawingml/2006/table">
            <a:tbl>
              <a:tblPr firstRow="1" firstCol="1" bandRow="1">
                <a:tableStyleId>{5C22544A-7EE6-4342-B048-85BDC9FD1C3A}</a:tableStyleId>
              </a:tblPr>
              <a:tblGrid>
                <a:gridCol w="1799323"/>
                <a:gridCol w="6841637"/>
              </a:tblGrid>
              <a:tr h="3672407">
                <a:tc>
                  <a:txBody>
                    <a:bodyPr/>
                    <a:lstStyle/>
                    <a:p>
                      <a:pPr>
                        <a:lnSpc>
                          <a:spcPct val="115000"/>
                        </a:lnSpc>
                        <a:spcAft>
                          <a:spcPts val="1000"/>
                        </a:spcAft>
                      </a:pPr>
                      <a:r>
                        <a:rPr lang="pl-PL" sz="1400" b="1" kern="1200" dirty="0" smtClean="0">
                          <a:solidFill>
                            <a:schemeClr val="bg1"/>
                          </a:solidFill>
                          <a:effectLst/>
                          <a:latin typeface="+mn-lt"/>
                          <a:ea typeface="+mn-ea"/>
                          <a:cs typeface="+mn-cs"/>
                        </a:rPr>
                        <a:t>Zabezpieczenia</a:t>
                      </a:r>
                      <a:endParaRPr lang="pl-PL" sz="1050" dirty="0">
                        <a:solidFill>
                          <a:schemeClr val="bg1"/>
                        </a:solidFill>
                        <a:effectLst/>
                        <a:latin typeface="+mn-lt"/>
                        <a:ea typeface="Calibri"/>
                        <a:cs typeface="Times New Roman"/>
                      </a:endParaRPr>
                    </a:p>
                  </a:txBody>
                  <a:tcPr marL="38285" marR="38285" marT="0" marB="0" anchor="ctr"/>
                </a:tc>
                <a:tc>
                  <a:txBody>
                    <a:bodyPr/>
                    <a:lstStyle/>
                    <a:p>
                      <a:pPr marL="28575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zabezpieczenie nie może być ustanowione w formie weksla in blanco wraz z deklaracją wekslową lub z poręczeniem wekslowym (awal).</a:t>
                      </a:r>
                    </a:p>
                    <a:p>
                      <a:pPr marL="0" indent="0">
                        <a:buFont typeface="Arial" panose="020B0604020202020204" pitchFamily="34" charset="0"/>
                        <a:buNone/>
                      </a:pPr>
                      <a:endParaRPr lang="pl-PL" sz="1400" b="0" kern="1200" dirty="0" smtClean="0">
                        <a:solidFill>
                          <a:schemeClr val="bg2">
                            <a:lumMod val="25000"/>
                          </a:schemeClr>
                        </a:solidFill>
                        <a:effectLst/>
                        <a:latin typeface="+mn-lt"/>
                        <a:ea typeface="+mn-ea"/>
                        <a:cs typeface="+mn-cs"/>
                      </a:endParaRPr>
                    </a:p>
                    <a:p>
                      <a:pPr marL="285750" indent="-285750">
                        <a:buFont typeface="Arial" panose="020B0604020202020204" pitchFamily="34" charset="0"/>
                        <a:buChar char="•"/>
                      </a:pPr>
                      <a:r>
                        <a:rPr lang="pl-PL" sz="1400" b="0" kern="1200" dirty="0" smtClean="0">
                          <a:solidFill>
                            <a:schemeClr val="bg2">
                              <a:lumMod val="25000"/>
                            </a:schemeClr>
                          </a:solidFill>
                          <a:effectLst/>
                          <a:latin typeface="+mn-lt"/>
                          <a:ea typeface="+mn-ea"/>
                          <a:cs typeface="+mn-cs"/>
                        </a:rPr>
                        <a:t>z ustanawiania i wnoszenia dodatkowego zabezpieczenia zaliczki zwolniony jest Beneficjent:</a:t>
                      </a:r>
                    </a:p>
                    <a:p>
                      <a:pPr marL="625475" indent="-354013">
                        <a:buFont typeface="Wingdings" panose="05000000000000000000" pitchFamily="2" charset="2"/>
                        <a:buChar char="ü"/>
                      </a:pPr>
                      <a:r>
                        <a:rPr lang="pl-PL" sz="1400" b="0" kern="1200" dirty="0" smtClean="0">
                          <a:solidFill>
                            <a:schemeClr val="bg2">
                              <a:lumMod val="25000"/>
                            </a:schemeClr>
                          </a:solidFill>
                          <a:effectLst/>
                          <a:latin typeface="+mn-lt"/>
                          <a:ea typeface="+mn-ea"/>
                          <a:cs typeface="+mn-cs"/>
                        </a:rPr>
                        <a:t>należący do sektora finansów publicznych; </a:t>
                      </a:r>
                    </a:p>
                    <a:p>
                      <a:pPr marL="625475" indent="-354013">
                        <a:buFont typeface="Wingdings" panose="05000000000000000000" pitchFamily="2" charset="2"/>
                        <a:buChar char="ü"/>
                      </a:pPr>
                      <a:r>
                        <a:rPr lang="pl-PL" sz="1400" b="0" kern="1200" dirty="0" smtClean="0">
                          <a:solidFill>
                            <a:schemeClr val="bg2">
                              <a:lumMod val="25000"/>
                            </a:schemeClr>
                          </a:solidFill>
                          <a:effectLst/>
                          <a:latin typeface="+mn-lt"/>
                          <a:ea typeface="+mn-ea"/>
                          <a:cs typeface="+mn-cs"/>
                        </a:rPr>
                        <a:t>będący fundacją, której jedynym fundatorem jest Skarb Państwa; </a:t>
                      </a:r>
                    </a:p>
                    <a:p>
                      <a:pPr marL="625475" indent="-354013">
                        <a:buFont typeface="Wingdings" panose="05000000000000000000" pitchFamily="2" charset="2"/>
                        <a:buChar char="ü"/>
                      </a:pPr>
                      <a:r>
                        <a:rPr lang="pl-PL" sz="1400" b="0" kern="1200" dirty="0" smtClean="0">
                          <a:solidFill>
                            <a:schemeClr val="bg2">
                              <a:lumMod val="25000"/>
                            </a:schemeClr>
                          </a:solidFill>
                          <a:effectLst/>
                          <a:latin typeface="+mn-lt"/>
                          <a:ea typeface="+mn-ea"/>
                          <a:cs typeface="+mn-cs"/>
                        </a:rPr>
                        <a:t>będący podmiotem świadczącym usługi publiczne lub usługi w ogólnym interesie gospodarczym, o których mowa w art. 93 i art. 106 ust. 2 Traktatu o funkcjonowaniu Unii Europejskiej; </a:t>
                      </a:r>
                    </a:p>
                    <a:p>
                      <a:pPr marL="625475" indent="-354013">
                        <a:buFont typeface="Wingdings" panose="05000000000000000000" pitchFamily="2" charset="2"/>
                        <a:buChar char="ü"/>
                      </a:pPr>
                      <a:r>
                        <a:rPr lang="pl-PL" sz="1400" b="0" kern="1200" dirty="0" smtClean="0">
                          <a:solidFill>
                            <a:schemeClr val="bg2">
                              <a:lumMod val="25000"/>
                            </a:schemeClr>
                          </a:solidFill>
                          <a:effectLst/>
                          <a:latin typeface="+mn-lt"/>
                          <a:ea typeface="+mn-ea"/>
                          <a:cs typeface="+mn-cs"/>
                        </a:rPr>
                        <a:t>będący spółką prawa handlowego nie działającą w celu osiągniecia zysku bądź przeznaczający zysk wyłącznie na cele statutowe, w których udział większościowy - ponad 50% akcji, udziałów i itp. posiadają jednostki sektora finansów publicznych i/lub podmioty prawa publicznego określone w dyrektywie 2004/18/WE Parlamentu Europejskiego i Rady z dnia 31 marca 2004 r. w sprawie koordynacji procedur udzielania zamówień publicznych na roboty budowlane, dostawy i usługi (Dz. Urz. L 134 z 30.04.2004 r.), jeżeli kwota zaliczki w projekcie nie przekracza 10.000.000 PLN</a:t>
                      </a:r>
                      <a:endParaRPr lang="pl-PL" sz="1100" b="0" kern="1200" dirty="0" smtClean="0">
                        <a:solidFill>
                          <a:schemeClr val="bg2">
                            <a:lumMod val="25000"/>
                          </a:schemeClr>
                        </a:solidFill>
                        <a:effectLst/>
                        <a:latin typeface="+mn-lt"/>
                        <a:ea typeface="+mn-ea"/>
                        <a:cs typeface="+mn-cs"/>
                      </a:endParaRPr>
                    </a:p>
                  </a:txBody>
                  <a:tcPr marL="38285" marR="38285" marT="0" marB="0" anchor="ctr">
                    <a:solidFill>
                      <a:schemeClr val="accent1">
                        <a:lumMod val="20000"/>
                        <a:lumOff val="80000"/>
                      </a:schemeClr>
                    </a:solidFill>
                  </a:tcPr>
                </a:tc>
              </a:tr>
            </a:tbl>
          </a:graphicData>
        </a:graphic>
      </p:graphicFrame>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2821931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458" name="Tytuł 1"/>
          <p:cNvSpPr>
            <a:spLocks noGrp="1"/>
          </p:cNvSpPr>
          <p:nvPr>
            <p:ph type="title"/>
          </p:nvPr>
        </p:nvSpPr>
        <p:spPr/>
        <p:txBody>
          <a:bodyPr anchor="t">
            <a:normAutofit fontScale="90000"/>
          </a:bodyPr>
          <a:lstStyle/>
          <a:p>
            <a:pPr algn="l" eaLnBrk="1" hangingPunct="1"/>
            <a:r>
              <a:rPr lang="pl-PL" altLang="pl-PL" sz="1600" smtClean="0"/>
              <a:t/>
            </a:r>
            <a:br>
              <a:rPr lang="pl-PL" altLang="pl-PL" sz="1600" smtClean="0"/>
            </a:br>
            <a:r>
              <a:rPr lang="pl-PL" altLang="pl-PL" sz="2800" smtClean="0"/>
              <a:t/>
            </a:r>
            <a:br>
              <a:rPr lang="pl-PL" altLang="pl-PL" sz="2800" smtClean="0"/>
            </a:br>
            <a:endParaRPr lang="pl-PL" altLang="pl-PL" sz="2800" smtClean="0"/>
          </a:p>
        </p:txBody>
      </p:sp>
      <p:sp>
        <p:nvSpPr>
          <p:cNvPr id="19459" name="Text Box 3"/>
          <p:cNvSpPr txBox="1">
            <a:spLocks noChangeArrowheads="1"/>
          </p:cNvSpPr>
          <p:nvPr/>
        </p:nvSpPr>
        <p:spPr bwMode="auto">
          <a:xfrm>
            <a:off x="684213" y="1196975"/>
            <a:ext cx="8280400" cy="468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ctr">
              <a:buFont typeface="Arial" charset="0"/>
              <a:buNone/>
              <a:defRPr/>
            </a:pPr>
            <a:r>
              <a:rPr lang="pl-PL" sz="4400" b="1" dirty="0"/>
              <a:t>Dziękuję za uwagę</a:t>
            </a:r>
            <a:endParaRPr lang="pl-PL" sz="4400" dirty="0"/>
          </a:p>
          <a:p>
            <a:pPr algn="just">
              <a:buFont typeface="Arial" charset="0"/>
              <a:buNone/>
              <a:defRPr/>
            </a:pPr>
            <a:endParaRPr lang="pl-PL" sz="1400" dirty="0"/>
          </a:p>
          <a:p>
            <a:pPr algn="just">
              <a:buFont typeface="Arial" charset="0"/>
              <a:buNone/>
              <a:defRPr/>
            </a:pPr>
            <a:endParaRPr lang="pl-PL" sz="1400" dirty="0"/>
          </a:p>
          <a:p>
            <a:pPr algn="ctr">
              <a:buFont typeface="Arial" charset="0"/>
              <a:buNone/>
              <a:defRPr/>
            </a:pPr>
            <a:endParaRPr lang="pl-PL" sz="1600" b="1" dirty="0"/>
          </a:p>
          <a:p>
            <a:pPr algn="ctr">
              <a:buFont typeface="Arial" charset="0"/>
              <a:buNone/>
              <a:defRPr/>
            </a:pPr>
            <a:endParaRPr lang="pl-PL" sz="1600" b="1" dirty="0"/>
          </a:p>
          <a:p>
            <a:pPr algn="ctr">
              <a:buFont typeface="Arial" charset="0"/>
              <a:buNone/>
              <a:defRPr/>
            </a:pPr>
            <a:r>
              <a:rPr lang="pl-PL" sz="2000" b="1" dirty="0"/>
              <a:t>Piotr Puczek</a:t>
            </a:r>
          </a:p>
          <a:p>
            <a:pPr algn="ctr">
              <a:buFont typeface="Arial" charset="0"/>
              <a:buNone/>
              <a:defRPr/>
            </a:pPr>
            <a:endParaRPr lang="pl-PL" sz="2000" b="1" dirty="0"/>
          </a:p>
          <a:p>
            <a:pPr>
              <a:buFont typeface="Arial" charset="0"/>
              <a:buNone/>
              <a:defRPr/>
            </a:pPr>
            <a:r>
              <a:rPr lang="pl-PL" sz="1600" b="1" dirty="0"/>
              <a:t>      Główny  Punkt Informacyjny Funduszy Europejskich  we Wrocławiu </a:t>
            </a:r>
          </a:p>
          <a:p>
            <a:pPr algn="ctr">
              <a:buFont typeface="Arial" charset="0"/>
              <a:buNone/>
              <a:defRPr/>
            </a:pPr>
            <a:r>
              <a:rPr lang="pl-PL" sz="1600" b="1" dirty="0"/>
              <a:t>ul. Wybrzeże  Słowackiego 12-14, Wrocław</a:t>
            </a:r>
          </a:p>
          <a:p>
            <a:pPr algn="ctr">
              <a:buFont typeface="Arial" charset="0"/>
              <a:buNone/>
              <a:defRPr/>
            </a:pPr>
            <a:r>
              <a:rPr lang="pl-PL" sz="1600" b="1" dirty="0"/>
              <a:t>tel. 71 776-97-65</a:t>
            </a:r>
          </a:p>
          <a:p>
            <a:pPr algn="ctr">
              <a:buFont typeface="Arial" charset="0"/>
              <a:buNone/>
              <a:defRPr/>
            </a:pPr>
            <a:r>
              <a:rPr lang="pl-PL" sz="1600" b="1" dirty="0"/>
              <a:t>e- mail: </a:t>
            </a:r>
            <a:r>
              <a:rPr lang="pl-PL" sz="1600" b="1" dirty="0">
                <a:hlinkClick r:id="rId4"/>
              </a:rPr>
              <a:t>pife@dolnyslask.pl</a:t>
            </a:r>
            <a:r>
              <a:rPr lang="pl-PL" sz="1600" b="1" dirty="0"/>
              <a:t> </a:t>
            </a:r>
          </a:p>
          <a:p>
            <a:pPr algn="r" eaLnBrk="1" hangingPunct="1">
              <a:buSzPct val="100000"/>
            </a:pPr>
            <a:r>
              <a:rPr lang="pl-PL" altLang="pl-PL" sz="1600" i="1" dirty="0" smtClean="0">
                <a:solidFill>
                  <a:srgbClr val="000000"/>
                </a:solidFill>
              </a:rPr>
              <a:t> </a:t>
            </a:r>
            <a:endParaRPr lang="pl-PL" altLang="pl-PL" sz="1600" i="1" dirty="0">
              <a:solidFill>
                <a:srgbClr val="000000"/>
              </a:solidFill>
            </a:endParaRPr>
          </a:p>
          <a:p>
            <a:pPr algn="r" eaLnBrk="1" hangingPunct="1">
              <a:buSzPct val="100000"/>
            </a:pPr>
            <a:endParaRPr lang="pl-PL" altLang="pl-PL" sz="1400" dirty="0">
              <a:solidFill>
                <a:srgbClr val="000000"/>
              </a:solidFill>
            </a:endParaRPr>
          </a:p>
          <a:p>
            <a:pPr algn="r" eaLnBrk="1" hangingPunct="1">
              <a:buSzPct val="100000"/>
            </a:pPr>
            <a:endParaRPr lang="pl-PL" altLang="pl-PL" sz="1400" dirty="0">
              <a:solidFill>
                <a:srgbClr val="000000"/>
              </a:solidFill>
            </a:endParaRPr>
          </a:p>
          <a:p>
            <a:pPr algn="r" eaLnBrk="1" hangingPunct="1">
              <a:buSzPct val="100000"/>
            </a:pPr>
            <a:endParaRPr lang="pl-PL" altLang="pl-PL" sz="1400" dirty="0">
              <a:solidFill>
                <a:srgbClr val="000000"/>
              </a:solidFill>
            </a:endParaRPr>
          </a:p>
          <a:p>
            <a:pPr algn="ctr" eaLnBrk="1" hangingPunct="1">
              <a:buSzPct val="100000"/>
            </a:pPr>
            <a:r>
              <a:rPr lang="pl-PL" altLang="pl-PL" sz="1200" dirty="0">
                <a:solidFill>
                  <a:srgbClr val="000000"/>
                </a:solidFill>
              </a:rPr>
              <a:t/>
            </a:r>
            <a:br>
              <a:rPr lang="pl-PL" altLang="pl-PL" sz="1200" dirty="0">
                <a:solidFill>
                  <a:srgbClr val="000000"/>
                </a:solidFill>
              </a:rPr>
            </a:br>
            <a:endParaRPr lang="pl-PL" altLang="pl-PL" sz="1200" dirty="0">
              <a:solidFill>
                <a:srgbClr val="000000"/>
              </a:solidFill>
            </a:endParaRPr>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15051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58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2748061"/>
            <a:ext cx="8229600" cy="4137323"/>
          </a:xfrm>
        </p:spPr>
        <p:txBody>
          <a:bodyPr>
            <a:normAutofit/>
          </a:bodyPr>
          <a:lstStyle/>
          <a:p>
            <a:pPr marL="715963" indent="-715963">
              <a:buNone/>
              <a:tabLst>
                <a:tab pos="361950" algn="l"/>
                <a:tab pos="539750" algn="l"/>
                <a:tab pos="715963" algn="l"/>
              </a:tabLst>
            </a:pPr>
            <a:r>
              <a:rPr lang="pl-PL" sz="2000" b="1" dirty="0" smtClean="0"/>
              <a:t>1.2.A.	Wsparcie </a:t>
            </a:r>
            <a:r>
              <a:rPr lang="pl-PL" sz="2000" b="1" dirty="0"/>
              <a:t>dla przedsiębiorstw chcących rozpocząć lub rozwinąć działalność </a:t>
            </a:r>
            <a:r>
              <a:rPr lang="pl-PL" sz="2000" b="1" dirty="0" smtClean="0"/>
              <a:t>B+R</a:t>
            </a:r>
            <a:endParaRPr lang="pl-PL" sz="2000" b="1" dirty="0"/>
          </a:p>
          <a:p>
            <a:pPr marL="0" indent="0" algn="just">
              <a:buNone/>
            </a:pPr>
            <a:endParaRPr lang="pl-PL" sz="1800" dirty="0"/>
          </a:p>
          <a:p>
            <a:pPr marL="1077913" indent="-361950">
              <a:buNone/>
              <a:tabLst>
                <a:tab pos="1077913" algn="l"/>
              </a:tabLst>
            </a:pPr>
            <a:r>
              <a:rPr lang="pl-PL" sz="1800" b="1" dirty="0" smtClean="0"/>
              <a:t>a)	inwestycje </a:t>
            </a:r>
            <a:r>
              <a:rPr lang="pl-PL" sz="1800" b="1" dirty="0"/>
              <a:t>przedsiębiorstw w obszarze badań naukowych </a:t>
            </a:r>
            <a:r>
              <a:rPr lang="pl-PL" sz="1800" b="1" dirty="0" smtClean="0"/>
              <a:t>                                    i eksperymentalnych </a:t>
            </a:r>
            <a:r>
              <a:rPr lang="pl-PL" sz="1800" b="1" dirty="0"/>
              <a:t>prac </a:t>
            </a:r>
            <a:r>
              <a:rPr lang="pl-PL" sz="1800" b="1" dirty="0" smtClean="0"/>
              <a:t>rozwojowych</a:t>
            </a:r>
            <a:endParaRPr lang="pl-PL" sz="1800" b="1" dirty="0"/>
          </a:p>
          <a:p>
            <a:pPr marL="0" indent="0" algn="just">
              <a:buNone/>
            </a:pPr>
            <a:endParaRPr lang="pl-PL" sz="1800" dirty="0"/>
          </a:p>
          <a:p>
            <a:pPr marL="266700" indent="0">
              <a:buNone/>
            </a:pPr>
            <a:r>
              <a:rPr lang="pl-PL" sz="1600" dirty="0" smtClean="0"/>
              <a:t>Projekty </a:t>
            </a:r>
            <a:r>
              <a:rPr lang="pl-PL" sz="1600" dirty="0"/>
              <a:t>badawcze przedsiębiorstw </a:t>
            </a:r>
            <a:r>
              <a:rPr lang="pl-PL" sz="1600" dirty="0" smtClean="0"/>
              <a:t>mają </a:t>
            </a:r>
            <a:r>
              <a:rPr lang="pl-PL" sz="1600" dirty="0"/>
              <a:t>służyć opracowaniu nowych lub istotnie ulepszonych produktów </a:t>
            </a:r>
            <a:r>
              <a:rPr lang="pl-PL" sz="1600" dirty="0" smtClean="0"/>
              <a:t>i </a:t>
            </a:r>
            <a:r>
              <a:rPr lang="pl-PL" sz="1600" dirty="0"/>
              <a:t>procesów produkcyjnych (innowacje produktowe, </a:t>
            </a:r>
            <a:r>
              <a:rPr lang="pl-PL" sz="1600" dirty="0" smtClean="0"/>
              <a:t>procesowe</a:t>
            </a:r>
            <a:r>
              <a:rPr lang="pl-PL" sz="1600" dirty="0"/>
              <a:t>). </a:t>
            </a:r>
          </a:p>
          <a:p>
            <a:pPr marL="266700" indent="0">
              <a:buNone/>
            </a:pPr>
            <a:endParaRPr lang="pl-PL" sz="1800" dirty="0"/>
          </a:p>
          <a:p>
            <a:pPr marL="266700" indent="0">
              <a:buNone/>
            </a:pPr>
            <a:r>
              <a:rPr lang="pl-PL" sz="1600" dirty="0"/>
              <a:t>W ramach wsparcia przewiduje się finansowanie całego procesu powstania innowacji, projekt może obejmować różne etapy prowadzenia prac B+R, do etapu </a:t>
            </a:r>
            <a:r>
              <a:rPr lang="pl-PL" sz="1600" b="1" dirty="0"/>
              <a:t>pierwszej produkcji </a:t>
            </a:r>
            <a:r>
              <a:rPr lang="pl-PL" sz="1600" dirty="0"/>
              <a:t>włącznie</a:t>
            </a:r>
            <a:r>
              <a:rPr lang="pl-PL" sz="1600" dirty="0" smtClean="0"/>
              <a:t>.</a:t>
            </a:r>
          </a:p>
          <a:p>
            <a:pPr marL="0" indent="0">
              <a:buNone/>
            </a:pPr>
            <a:endParaRPr lang="pl-PL" sz="3500" dirty="0"/>
          </a:p>
          <a:p>
            <a:pPr marL="0" indent="0">
              <a:buNone/>
            </a:pPr>
            <a:endParaRPr lang="pl-PL" dirty="0" smtClean="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395536" y="2164794"/>
            <a:ext cx="5472608" cy="400110"/>
          </a:xfrm>
          <a:prstGeom prst="rect">
            <a:avLst/>
          </a:prstGeom>
          <a:noFill/>
        </p:spPr>
        <p:txBody>
          <a:bodyPr wrap="square" rtlCol="0">
            <a:spAutoFit/>
          </a:bodyPr>
          <a:lstStyle/>
          <a:p>
            <a:r>
              <a:rPr lang="pl-PL" sz="2000" b="1" dirty="0"/>
              <a:t>Typy </a:t>
            </a:r>
            <a:r>
              <a:rPr lang="pl-PL" sz="2000" b="1" dirty="0" smtClean="0"/>
              <a:t>projektów</a:t>
            </a:r>
            <a:endParaRPr lang="pl-PL" sz="2000" b="1" dirty="0"/>
          </a:p>
        </p:txBody>
      </p:sp>
      <p:sp>
        <p:nvSpPr>
          <p:cNvPr id="11" name="pole tekstowe 10"/>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13</a:t>
            </a:fld>
            <a:endParaRPr lang="pl-PL"/>
          </a:p>
        </p:txBody>
      </p:sp>
      <p:sp>
        <p:nvSpPr>
          <p:cNvPr id="5" name="pole tekstowe 4"/>
          <p:cNvSpPr txBox="1"/>
          <p:nvPr/>
        </p:nvSpPr>
        <p:spPr>
          <a:xfrm>
            <a:off x="395536" y="1556792"/>
            <a:ext cx="6120680" cy="400110"/>
          </a:xfrm>
          <a:prstGeom prst="rect">
            <a:avLst/>
          </a:prstGeom>
          <a:noFill/>
        </p:spPr>
        <p:txBody>
          <a:bodyPr wrap="square" rtlCol="0">
            <a:spAutoFit/>
          </a:bodyPr>
          <a:lstStyle/>
          <a:p>
            <a:r>
              <a:rPr lang="pl-PL" sz="2000" b="1" dirty="0">
                <a:solidFill>
                  <a:schemeClr val="bg2">
                    <a:lumMod val="25000"/>
                  </a:schemeClr>
                </a:solidFill>
              </a:rPr>
              <a:t>Działanie 1.2   Innowacyjne przedsiębiorstwa</a:t>
            </a:r>
            <a:endParaRPr lang="pl-PL" sz="2000" dirty="0"/>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561653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700808"/>
            <a:ext cx="8229600" cy="3805883"/>
          </a:xfrm>
        </p:spPr>
        <p:txBody>
          <a:bodyPr>
            <a:normAutofit fontScale="77500" lnSpcReduction="20000"/>
          </a:bodyPr>
          <a:lstStyle/>
          <a:p>
            <a:pPr marL="0" indent="0" algn="just">
              <a:buNone/>
            </a:pPr>
            <a:r>
              <a:rPr lang="pl-PL" sz="2900" dirty="0"/>
              <a:t> </a:t>
            </a:r>
            <a:r>
              <a:rPr lang="pl-PL" sz="2900" dirty="0" smtClean="0"/>
              <a:t>Wsparcie </a:t>
            </a:r>
            <a:r>
              <a:rPr lang="pl-PL" sz="2900" dirty="0"/>
              <a:t>mogą otrzymać projekty polegające m.in. na:</a:t>
            </a:r>
          </a:p>
          <a:p>
            <a:pPr marL="0" indent="0" algn="just">
              <a:buNone/>
            </a:pPr>
            <a:endParaRPr lang="pl-PL" sz="2900" dirty="0"/>
          </a:p>
          <a:p>
            <a:pPr>
              <a:spcAft>
                <a:spcPts val="600"/>
              </a:spcAft>
              <a:buFont typeface="Wingdings" panose="05000000000000000000" pitchFamily="2" charset="2"/>
              <a:buChar char="ü"/>
            </a:pPr>
            <a:r>
              <a:rPr lang="pl-PL" sz="2900" dirty="0" smtClean="0"/>
              <a:t>prowadzeniu </a:t>
            </a:r>
            <a:r>
              <a:rPr lang="pl-PL" sz="2900" dirty="0"/>
              <a:t>badań przemysłowych i eksperymentalnych prac rozwojowych,</a:t>
            </a:r>
          </a:p>
          <a:p>
            <a:pPr>
              <a:spcAft>
                <a:spcPts val="600"/>
              </a:spcAft>
              <a:buFont typeface="Wingdings" panose="05000000000000000000" pitchFamily="2" charset="2"/>
              <a:buChar char="ü"/>
            </a:pPr>
            <a:r>
              <a:rPr lang="pl-PL" sz="2900" dirty="0" smtClean="0"/>
              <a:t>innowacjach </a:t>
            </a:r>
            <a:r>
              <a:rPr lang="pl-PL" sz="2900" dirty="0"/>
              <a:t>technologicznych (w tym pierwsze wdrożenie technologii), </a:t>
            </a:r>
          </a:p>
          <a:p>
            <a:pPr>
              <a:spcAft>
                <a:spcPts val="600"/>
              </a:spcAft>
              <a:buFont typeface="Wingdings" panose="05000000000000000000" pitchFamily="2" charset="2"/>
              <a:buChar char="ü"/>
            </a:pPr>
            <a:r>
              <a:rPr lang="pl-PL" sz="2900" dirty="0" smtClean="0"/>
              <a:t>opracowaniu </a:t>
            </a:r>
            <a:r>
              <a:rPr lang="pl-PL" sz="2900" dirty="0"/>
              <a:t>linii pilotażowych, </a:t>
            </a:r>
          </a:p>
          <a:p>
            <a:pPr>
              <a:spcAft>
                <a:spcPts val="600"/>
              </a:spcAft>
              <a:buFont typeface="Wingdings" panose="05000000000000000000" pitchFamily="2" charset="2"/>
              <a:buChar char="ü"/>
            </a:pPr>
            <a:r>
              <a:rPr lang="pl-PL" sz="2900" dirty="0" smtClean="0"/>
              <a:t>opracowaniu </a:t>
            </a:r>
            <a:r>
              <a:rPr lang="pl-PL" sz="2900" dirty="0"/>
              <a:t>demonstracyjnych prototypów (w ramach tego etapu prac </a:t>
            </a:r>
            <a:r>
              <a:rPr lang="pl-PL" sz="2900" dirty="0" smtClean="0"/>
              <a:t>B+R </a:t>
            </a:r>
            <a:r>
              <a:rPr lang="pl-PL" sz="2900" dirty="0"/>
              <a:t>dokonana zostanie weryfikacja </a:t>
            </a:r>
            <a:r>
              <a:rPr lang="pl-PL" sz="2900" dirty="0" smtClean="0"/>
              <a:t>nowego </a:t>
            </a:r>
            <a:r>
              <a:rPr lang="pl-PL" sz="2900" dirty="0"/>
              <a:t>rozwiązania w warunkach zbliżonych do rzeczywistych i operacyjnych), </a:t>
            </a:r>
          </a:p>
          <a:p>
            <a:pPr>
              <a:spcAft>
                <a:spcPts val="600"/>
              </a:spcAft>
              <a:buFont typeface="Wingdings" panose="05000000000000000000" pitchFamily="2" charset="2"/>
              <a:buChar char="ü"/>
            </a:pPr>
            <a:r>
              <a:rPr lang="pl-PL" sz="2900" dirty="0" smtClean="0"/>
              <a:t>ocenie </a:t>
            </a:r>
            <a:r>
              <a:rPr lang="pl-PL" sz="2900" dirty="0"/>
              <a:t>potencjału komercyjnego projektu itp.  </a:t>
            </a:r>
          </a:p>
        </p:txBody>
      </p:sp>
      <p:sp>
        <p:nvSpPr>
          <p:cNvPr id="6" name="Symbol zastępczy zawartości 5"/>
          <p:cNvSpPr txBox="1">
            <a:spLocks/>
          </p:cNvSpPr>
          <p:nvPr/>
        </p:nvSpPr>
        <p:spPr>
          <a:xfrm>
            <a:off x="251520" y="908720"/>
            <a:ext cx="8640960" cy="540060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1" name="pole tekstowe 10"/>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14</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1592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340768"/>
            <a:ext cx="8229600" cy="4896520"/>
          </a:xfrm>
        </p:spPr>
        <p:txBody>
          <a:bodyPr>
            <a:normAutofit fontScale="25000" lnSpcReduction="20000"/>
          </a:bodyPr>
          <a:lstStyle/>
          <a:p>
            <a:pPr marL="0" indent="0">
              <a:lnSpc>
                <a:spcPct val="134000"/>
              </a:lnSpc>
              <a:spcAft>
                <a:spcPts val="600"/>
              </a:spcAft>
              <a:buNone/>
            </a:pPr>
            <a:r>
              <a:rPr lang="pl-PL" sz="8000" b="1" dirty="0"/>
              <a:t>Działanie </a:t>
            </a:r>
            <a:r>
              <a:rPr lang="pl-PL" sz="8000" b="1" dirty="0" smtClean="0"/>
              <a:t>1.2. Innowacyjne przedsiębiorstwa</a:t>
            </a:r>
            <a:endParaRPr lang="pl-PL" sz="8000" b="1" dirty="0"/>
          </a:p>
          <a:p>
            <a:pPr marL="715963" indent="-715963">
              <a:lnSpc>
                <a:spcPct val="134000"/>
              </a:lnSpc>
              <a:spcAft>
                <a:spcPts val="600"/>
              </a:spcAft>
              <a:buNone/>
              <a:tabLst>
                <a:tab pos="715963" algn="l"/>
              </a:tabLst>
            </a:pPr>
            <a:r>
              <a:rPr lang="pl-PL" sz="8000" b="1" dirty="0" smtClean="0"/>
              <a:t>1.2.A.  </a:t>
            </a:r>
            <a:r>
              <a:rPr lang="pl-PL" sz="8000" b="1" dirty="0"/>
              <a:t>Wsparcie dla przedsiębiorstw chcących rozpocząć lub rozwinąć działalność B+R</a:t>
            </a:r>
          </a:p>
          <a:p>
            <a:pPr marL="715963" indent="-265113">
              <a:lnSpc>
                <a:spcPct val="134000"/>
              </a:lnSpc>
              <a:buNone/>
              <a:tabLst>
                <a:tab pos="715963" algn="l"/>
              </a:tabLst>
            </a:pPr>
            <a:r>
              <a:rPr lang="pl-PL" sz="6400" b="1" dirty="0" smtClean="0"/>
              <a:t>b)	zakup </a:t>
            </a:r>
            <a:r>
              <a:rPr lang="pl-PL" sz="6400" b="1" dirty="0"/>
              <a:t>i wdrożenie wyników prac B+R oraz praw własności intelektualnej </a:t>
            </a:r>
            <a:r>
              <a:rPr lang="pl-PL" sz="6400" b="1" dirty="0" smtClean="0"/>
              <a:t/>
            </a:r>
            <a:br>
              <a:rPr lang="pl-PL" sz="6400" b="1" dirty="0" smtClean="0"/>
            </a:br>
            <a:r>
              <a:rPr lang="pl-PL" sz="6400" b="1" dirty="0" smtClean="0"/>
              <a:t>(</a:t>
            </a:r>
            <a:r>
              <a:rPr lang="pl-PL" sz="6400" b="1" dirty="0"/>
              <a:t>m.in. patentów, licencji, know-how lub innej nieopatentowanej wiedzy technicznej</a:t>
            </a:r>
            <a:r>
              <a:rPr lang="pl-PL" sz="6400" b="1" dirty="0" smtClean="0"/>
              <a:t>)</a:t>
            </a:r>
            <a:endParaRPr lang="pl-PL" sz="6400" b="1" dirty="0"/>
          </a:p>
          <a:p>
            <a:pPr marL="0" indent="0">
              <a:buNone/>
            </a:pPr>
            <a:endParaRPr lang="pl-PL" sz="6400" dirty="0" smtClean="0"/>
          </a:p>
          <a:p>
            <a:pPr marL="0" indent="0">
              <a:buNone/>
            </a:pPr>
            <a:r>
              <a:rPr lang="pl-PL" sz="6400" dirty="0" smtClean="0"/>
              <a:t>Wdrożenie </a:t>
            </a:r>
            <a:r>
              <a:rPr lang="pl-PL" sz="6400" dirty="0"/>
              <a:t>zakupionych wyników prac B+R jest możliwe tylko w przypadku konieczności przeprowadzenia, uzupełniających/ dostosowujących technologie do specyfiki przedsiębiorstwa, prac rozwojowych. </a:t>
            </a:r>
            <a:r>
              <a:rPr lang="pl-PL" sz="6400" dirty="0" smtClean="0"/>
              <a:t> </a:t>
            </a:r>
          </a:p>
          <a:p>
            <a:pPr marL="0" indent="0">
              <a:buNone/>
            </a:pPr>
            <a:r>
              <a:rPr lang="pl-PL" sz="6400" dirty="0" smtClean="0"/>
              <a:t>Beneficjenci </a:t>
            </a:r>
            <a:r>
              <a:rPr lang="pl-PL" sz="6400" dirty="0"/>
              <a:t>mogą ponosić wydatki, które wykraczają poza zakres prac B+R i które stanowią ich niezbędne uzupełnienie związane z realizowanym projektem, w zakresie:</a:t>
            </a:r>
          </a:p>
          <a:p>
            <a:pPr>
              <a:buFont typeface="Wingdings" panose="05000000000000000000" pitchFamily="2" charset="2"/>
              <a:buChar char="ü"/>
            </a:pPr>
            <a:r>
              <a:rPr lang="pl-PL" sz="6400" dirty="0" smtClean="0"/>
              <a:t>tworzenia </a:t>
            </a:r>
            <a:r>
              <a:rPr lang="pl-PL" sz="6400" dirty="0"/>
              <a:t>lub rozwoju infrastruktury badawczo-rozwojowej,</a:t>
            </a:r>
          </a:p>
          <a:p>
            <a:pPr>
              <a:buFont typeface="Wingdings" panose="05000000000000000000" pitchFamily="2" charset="2"/>
              <a:buChar char="ü"/>
            </a:pPr>
            <a:r>
              <a:rPr lang="pl-PL" sz="6400" dirty="0" smtClean="0"/>
              <a:t>ochrony </a:t>
            </a:r>
            <a:r>
              <a:rPr lang="pl-PL" sz="6400" dirty="0"/>
              <a:t>własności intelektualnej, powstałej w wyniku realizacji projektu, a więc finansowanie kosztów zgłoszenia wynalazku, wzoru użytkowego i wzoru przemysłowego do urzędów patentowych (z wyłączeniem kosztów związanych z postępowaniami sądowymi),</a:t>
            </a:r>
          </a:p>
          <a:p>
            <a:pPr>
              <a:buFont typeface="Wingdings" panose="05000000000000000000" pitchFamily="2" charset="2"/>
              <a:buChar char="ü"/>
            </a:pPr>
            <a:r>
              <a:rPr lang="pl-PL" sz="6400" dirty="0" smtClean="0"/>
              <a:t>wzornictwa </a:t>
            </a:r>
            <a:r>
              <a:rPr lang="pl-PL" sz="6400" dirty="0"/>
              <a:t>przemysłowego,</a:t>
            </a:r>
          </a:p>
          <a:p>
            <a:pPr>
              <a:buFont typeface="Wingdings" panose="05000000000000000000" pitchFamily="2" charset="2"/>
              <a:buChar char="ü"/>
            </a:pPr>
            <a:r>
              <a:rPr lang="pl-PL" sz="6400" dirty="0" smtClean="0"/>
              <a:t>rozwoju </a:t>
            </a:r>
            <a:r>
              <a:rPr lang="pl-PL" sz="6400" dirty="0"/>
              <a:t>umiejętności kadr (w ramach cross </a:t>
            </a:r>
            <a:r>
              <a:rPr lang="pl-PL" sz="6400" dirty="0" err="1"/>
              <a:t>financingu</a:t>
            </a:r>
            <a:r>
              <a:rPr lang="pl-PL" sz="6400" dirty="0" smtClean="0"/>
              <a:t>).</a:t>
            </a:r>
            <a:endParaRPr lang="pl-PL" sz="6400"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1" name="pole tekstowe 10"/>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15</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81924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r>
              <a:rPr lang="pl-PL" sz="2000" dirty="0"/>
              <a:t>W wyniku ww. typów projektów może zostać osiągnięty etap zaawansowania innowacyjnego rozwiązania (produktu, usługi, procesu) mogący pozwolić na jego pierwszą produkcję. Każdy projekt pierwszej produkcji musi obejmować również etapy poprzedzające (prace rozwojowe/fazę demonstracji i walidacji).</a:t>
            </a:r>
          </a:p>
          <a:p>
            <a:endParaRPr lang="pl-PL" sz="2000" dirty="0"/>
          </a:p>
          <a:p>
            <a:r>
              <a:rPr lang="pl-PL" sz="2000" b="1" dirty="0"/>
              <a:t>Pierwsza produkcja </a:t>
            </a:r>
            <a:r>
              <a:rPr lang="pl-PL" sz="2000" dirty="0"/>
              <a:t>oznacza pierwsze wdrożenie przemysłowe odnoszące się do zwiększenia skali obiektów pilotażowych lub do pierwszych w swoim rodzaju urządzeń i obiektów, obejmujących kroki następujące po uruchomieniu linii pilotażowej, w ramach której zawarta jest faza testowania, ale nie produkcja masowa lub działalność handlowa.</a:t>
            </a:r>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16</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95437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fontScale="92500" lnSpcReduction="10000"/>
          </a:bodyPr>
          <a:lstStyle/>
          <a:p>
            <a:endParaRPr lang="pl-PL" sz="2000" dirty="0" smtClean="0"/>
          </a:p>
          <a:p>
            <a:pPr marL="0" indent="0" algn="just">
              <a:buNone/>
            </a:pPr>
            <a:r>
              <a:rPr lang="pl-PL" sz="2200" b="1" dirty="0"/>
              <a:t>W  schematach </a:t>
            </a:r>
            <a:r>
              <a:rPr lang="pl-PL" sz="2200" b="1" dirty="0" smtClean="0"/>
              <a:t>1.2.A preferencję </a:t>
            </a:r>
            <a:r>
              <a:rPr lang="pl-PL" sz="2200" b="1" dirty="0"/>
              <a:t>uzyskają </a:t>
            </a:r>
            <a:r>
              <a:rPr lang="pl-PL" sz="2200" b="1" dirty="0" smtClean="0"/>
              <a:t>projekty</a:t>
            </a:r>
          </a:p>
          <a:p>
            <a:pPr marL="0" indent="0" algn="just">
              <a:buNone/>
            </a:pPr>
            <a:endParaRPr lang="pl-PL" sz="2900" dirty="0"/>
          </a:p>
          <a:p>
            <a:r>
              <a:rPr lang="pl-PL" sz="2200" dirty="0" smtClean="0"/>
              <a:t>których </a:t>
            </a:r>
            <a:r>
              <a:rPr lang="pl-PL" sz="2200" dirty="0"/>
              <a:t>elementem będzie stworzenie etatów badawczych;</a:t>
            </a:r>
          </a:p>
          <a:p>
            <a:r>
              <a:rPr lang="pl-PL" sz="2200" dirty="0" smtClean="0"/>
              <a:t>realizowane </a:t>
            </a:r>
            <a:r>
              <a:rPr lang="pl-PL" sz="2200" dirty="0"/>
              <a:t>w ramach konsorcjum przedsiębiorstwa oraz jednostki naukowej;</a:t>
            </a:r>
          </a:p>
          <a:p>
            <a:r>
              <a:rPr lang="pl-PL" sz="2200" dirty="0" smtClean="0"/>
              <a:t>realizowane </a:t>
            </a:r>
            <a:r>
              <a:rPr lang="pl-PL" sz="2200" dirty="0"/>
              <a:t>w ramach partnerstw przedsiębiorstw;</a:t>
            </a:r>
          </a:p>
          <a:p>
            <a:r>
              <a:rPr lang="pl-PL" sz="2200" dirty="0" smtClean="0"/>
              <a:t>projekty </a:t>
            </a:r>
            <a:r>
              <a:rPr lang="pl-PL" sz="2200" dirty="0"/>
              <a:t>podejmowane wspólnie z MŚP lub przewidujące współpracę z MŚP, NGO i instytucjami badawczymi – w przypadku dużych firm;</a:t>
            </a:r>
          </a:p>
          <a:p>
            <a:r>
              <a:rPr lang="pl-PL" sz="2200" dirty="0" smtClean="0"/>
              <a:t>nowoczesnych </a:t>
            </a:r>
            <a:r>
              <a:rPr lang="pl-PL" sz="2200" dirty="0"/>
              <a:t>rozwiązań (technologii) dotyczących przeciwdziałania zmianom klimatu (np. rozwój </a:t>
            </a:r>
            <a:r>
              <a:rPr lang="pl-PL" sz="2200" dirty="0" err="1"/>
              <a:t>zeroemisyjnych</a:t>
            </a:r>
            <a:r>
              <a:rPr lang="pl-PL" sz="2200" dirty="0"/>
              <a:t> </a:t>
            </a:r>
            <a:r>
              <a:rPr lang="pl-PL" sz="2200" dirty="0" smtClean="0"/>
              <a:t>i </a:t>
            </a:r>
            <a:r>
              <a:rPr lang="pl-PL" sz="2200" dirty="0"/>
              <a:t>niskoemisyjnych technologii), co </a:t>
            </a:r>
            <a:r>
              <a:rPr lang="pl-PL" sz="2200" dirty="0" smtClean="0"/>
              <a:t>w </a:t>
            </a:r>
            <a:r>
              <a:rPr lang="pl-PL" sz="2200" dirty="0"/>
              <a:t>konsekwencji zapewnia ograniczenie negatywnych skutków środowiskowych.</a:t>
            </a:r>
          </a:p>
          <a:p>
            <a:pPr algn="just"/>
            <a:endParaRPr lang="pl-PL" dirty="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17</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32730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772816"/>
            <a:ext cx="8229600" cy="4536504"/>
          </a:xfrm>
        </p:spPr>
        <p:txBody>
          <a:bodyPr>
            <a:normAutofit fontScale="25000" lnSpcReduction="20000"/>
          </a:bodyPr>
          <a:lstStyle/>
          <a:p>
            <a:pPr marL="0" indent="0">
              <a:buNone/>
            </a:pPr>
            <a:r>
              <a:rPr lang="pl-PL" sz="8000" b="1" dirty="0" smtClean="0"/>
              <a:t>1.2.C. </a:t>
            </a:r>
            <a:r>
              <a:rPr lang="pl-PL" sz="8000" b="1" dirty="0"/>
              <a:t>Usługi dla </a:t>
            </a:r>
            <a:r>
              <a:rPr lang="pl-PL" sz="8000" b="1" dirty="0" smtClean="0"/>
              <a:t>przedsiębiorstw</a:t>
            </a:r>
            <a:endParaRPr lang="pl-PL" sz="8000" b="1" dirty="0"/>
          </a:p>
          <a:p>
            <a:pPr marL="0" indent="0" algn="just">
              <a:buNone/>
            </a:pPr>
            <a:endParaRPr lang="pl-PL" sz="4800" b="1" dirty="0" smtClean="0"/>
          </a:p>
          <a:p>
            <a:pPr marL="893763" indent="-266700">
              <a:lnSpc>
                <a:spcPct val="134000"/>
              </a:lnSpc>
              <a:buNone/>
              <a:tabLst>
                <a:tab pos="893763" algn="l"/>
              </a:tabLst>
            </a:pPr>
            <a:r>
              <a:rPr lang="pl-PL" sz="5600" b="1" dirty="0" smtClean="0"/>
              <a:t>a</a:t>
            </a:r>
            <a:r>
              <a:rPr lang="pl-PL" sz="5600" b="1" dirty="0"/>
              <a:t>) </a:t>
            </a:r>
            <a:r>
              <a:rPr lang="pl-PL" sz="5600" b="1" dirty="0" smtClean="0"/>
              <a:t>	profesjonalne </a:t>
            </a:r>
            <a:r>
              <a:rPr lang="pl-PL" sz="5600" b="1" dirty="0"/>
              <a:t>usługi proinnowacyjne świadczone przez instytucje otoczenia biznesu m.in. parki technologiczne, centra transferu technologii, akademickie inkubatory przedsiębiorczości oraz inne organizacje wspierające procesy innowacji w </a:t>
            </a:r>
            <a:r>
              <a:rPr lang="pl-PL" sz="5600" b="1" dirty="0" smtClean="0"/>
              <a:t>przedsiębiorstwach </a:t>
            </a:r>
            <a:endParaRPr lang="pl-PL" sz="5600" b="1" dirty="0"/>
          </a:p>
          <a:p>
            <a:pPr marL="0" indent="0">
              <a:buNone/>
            </a:pPr>
            <a:endParaRPr lang="pl-PL" sz="4800" dirty="0"/>
          </a:p>
          <a:p>
            <a:pPr marL="0" indent="0">
              <a:buNone/>
            </a:pPr>
            <a:r>
              <a:rPr lang="pl-PL" sz="4800" dirty="0"/>
              <a:t>Specjalistyczne usługi dla przedsiębiorstw w zakresie: </a:t>
            </a:r>
          </a:p>
          <a:p>
            <a:pPr indent="-165100">
              <a:buFont typeface="Calibri" panose="020F0502020204030204" pitchFamily="34" charset="0"/>
              <a:buChar char="–"/>
            </a:pPr>
            <a:r>
              <a:rPr lang="pl-PL" sz="4800" dirty="0" smtClean="0"/>
              <a:t>specjalistycznych </a:t>
            </a:r>
            <a:r>
              <a:rPr lang="pl-PL" sz="4800" dirty="0"/>
              <a:t>usług laboratoryjnych, pomiarowych, diagnostycznych, certyfikacyjnych, </a:t>
            </a:r>
          </a:p>
          <a:p>
            <a:pPr indent="-165100">
              <a:buFont typeface="Calibri" panose="020F0502020204030204" pitchFamily="34" charset="0"/>
              <a:buChar char="–"/>
            </a:pPr>
            <a:r>
              <a:rPr lang="pl-PL" sz="4800" dirty="0" smtClean="0"/>
              <a:t>usług </a:t>
            </a:r>
            <a:r>
              <a:rPr lang="pl-PL" sz="4800" dirty="0"/>
              <a:t>asystentów innowacji i brokerów innowacji,</a:t>
            </a:r>
          </a:p>
          <a:p>
            <a:pPr indent="-165100">
              <a:buFont typeface="Calibri" panose="020F0502020204030204" pitchFamily="34" charset="0"/>
              <a:buChar char="–"/>
            </a:pPr>
            <a:r>
              <a:rPr lang="pl-PL" sz="4800" dirty="0" smtClean="0"/>
              <a:t>stymulowania </a:t>
            </a:r>
            <a:r>
              <a:rPr lang="pl-PL" sz="4800" dirty="0"/>
              <a:t>współpracy przedsiębiorstw z jednostkami naukowymi,  </a:t>
            </a:r>
          </a:p>
          <a:p>
            <a:pPr indent="-165100">
              <a:buFont typeface="Calibri" panose="020F0502020204030204" pitchFamily="34" charset="0"/>
              <a:buChar char="–"/>
            </a:pPr>
            <a:r>
              <a:rPr lang="pl-PL" sz="4800" dirty="0" smtClean="0"/>
              <a:t>doradztwa </a:t>
            </a:r>
            <a:r>
              <a:rPr lang="pl-PL" sz="4800" dirty="0"/>
              <a:t>i pośrednictwa technologicznego, transferu technologii oraz informacji o nowych technologiach, </a:t>
            </a:r>
          </a:p>
          <a:p>
            <a:pPr indent="-165100">
              <a:buFont typeface="Calibri" panose="020F0502020204030204" pitchFamily="34" charset="0"/>
              <a:buChar char="–"/>
            </a:pPr>
            <a:r>
              <a:rPr lang="pl-PL" sz="4800" dirty="0" smtClean="0"/>
              <a:t>ochrony </a:t>
            </a:r>
            <a:r>
              <a:rPr lang="pl-PL" sz="4800" dirty="0"/>
              <a:t>i wyceny własności intelektualnej, </a:t>
            </a:r>
          </a:p>
          <a:p>
            <a:pPr indent="-165100">
              <a:buFont typeface="Calibri" panose="020F0502020204030204" pitchFamily="34" charset="0"/>
              <a:buChar char="–"/>
            </a:pPr>
            <a:r>
              <a:rPr lang="pl-PL" sz="4800" dirty="0" smtClean="0"/>
              <a:t>audytu </a:t>
            </a:r>
            <a:r>
              <a:rPr lang="pl-PL" sz="4800" dirty="0"/>
              <a:t>technologicznego, </a:t>
            </a:r>
          </a:p>
          <a:p>
            <a:pPr indent="-165100">
              <a:buFont typeface="Calibri" panose="020F0502020204030204" pitchFamily="34" charset="0"/>
              <a:buChar char="–"/>
            </a:pPr>
            <a:r>
              <a:rPr lang="pl-PL" sz="4800" dirty="0" smtClean="0"/>
              <a:t>wdrażania </a:t>
            </a:r>
            <a:r>
              <a:rPr lang="pl-PL" sz="4800" dirty="0"/>
              <a:t>innowacyjnych produktów i usług, </a:t>
            </a:r>
          </a:p>
          <a:p>
            <a:pPr indent="-165100">
              <a:buFont typeface="Calibri" panose="020F0502020204030204" pitchFamily="34" charset="0"/>
              <a:buChar char="–"/>
            </a:pPr>
            <a:r>
              <a:rPr lang="pl-PL" sz="4800" dirty="0" smtClean="0"/>
              <a:t>pośrednictwa </a:t>
            </a:r>
            <a:r>
              <a:rPr lang="pl-PL" sz="4800" dirty="0"/>
              <a:t>kooperacyjnego, </a:t>
            </a:r>
          </a:p>
          <a:p>
            <a:pPr indent="-165100">
              <a:buFont typeface="Calibri" panose="020F0502020204030204" pitchFamily="34" charset="0"/>
              <a:buChar char="–"/>
            </a:pPr>
            <a:r>
              <a:rPr lang="pl-PL" sz="4800" dirty="0" smtClean="0"/>
              <a:t>rozwoju </a:t>
            </a:r>
            <a:r>
              <a:rPr lang="pl-PL" sz="4800" dirty="0"/>
              <a:t>firm technologicznych, </a:t>
            </a:r>
          </a:p>
          <a:p>
            <a:pPr indent="-165100">
              <a:buFont typeface="Calibri" panose="020F0502020204030204" pitchFamily="34" charset="0"/>
              <a:buChar char="–"/>
            </a:pPr>
            <a:r>
              <a:rPr lang="pl-PL" sz="4800" dirty="0" smtClean="0"/>
              <a:t>indywidualnego </a:t>
            </a:r>
            <a:r>
              <a:rPr lang="pl-PL" sz="4800" dirty="0"/>
              <a:t>wsparcia i strategicznego doradztwa dla wsparcia procesów innowacyjnych przedsiębiorstw, w tym przygotowania do uczestniczenia we wspólnotowych programach badawczych i innowacyjnych UE.  </a:t>
            </a:r>
          </a:p>
          <a:p>
            <a:pPr marL="0" indent="0">
              <a:buNone/>
            </a:pPr>
            <a:endParaRPr lang="pl-PL" sz="4800" dirty="0"/>
          </a:p>
          <a:p>
            <a:pPr marL="0" indent="0">
              <a:lnSpc>
                <a:spcPct val="134000"/>
              </a:lnSpc>
              <a:buNone/>
            </a:pPr>
            <a:r>
              <a:rPr lang="pl-PL" sz="4800" dirty="0"/>
              <a:t>Bezpośrednim beneficjentem pomocy będą przedsiębiorstwa, które wybierają wsparcie oferowane w danych instytucjach (popytowy charakter wsparcia</a:t>
            </a:r>
            <a:r>
              <a:rPr lang="pl-PL" sz="4800" dirty="0" smtClean="0"/>
              <a:t>). Wsparcie </a:t>
            </a:r>
            <a:r>
              <a:rPr lang="pl-PL" sz="4800" dirty="0"/>
              <a:t>to  powinno przyczyniać się do wspierania procesów innowacji w przedsiębiorstwach </a:t>
            </a:r>
            <a:r>
              <a:rPr lang="pl-PL" sz="4800" dirty="0" smtClean="0"/>
              <a:t/>
            </a:r>
            <a:br>
              <a:rPr lang="pl-PL" sz="4800" dirty="0" smtClean="0"/>
            </a:br>
            <a:r>
              <a:rPr lang="pl-PL" sz="4800" dirty="0" smtClean="0"/>
              <a:t>i </a:t>
            </a:r>
            <a:r>
              <a:rPr lang="pl-PL" sz="4800" dirty="0"/>
              <a:t>efektywniejszego wykorzystania potencjału rozwojowego firm. </a:t>
            </a:r>
          </a:p>
          <a:p>
            <a:pPr marL="0" indent="0">
              <a:buNone/>
            </a:pPr>
            <a:endParaRPr lang="pl-PL" sz="4800" dirty="0"/>
          </a:p>
          <a:p>
            <a:pPr marL="0" indent="0">
              <a:buNone/>
            </a:pPr>
            <a:endParaRPr lang="pl-PL" sz="4800" dirty="0" smtClean="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395536" y="1340768"/>
            <a:ext cx="5472608" cy="400110"/>
          </a:xfrm>
          <a:prstGeom prst="rect">
            <a:avLst/>
          </a:prstGeom>
          <a:noFill/>
        </p:spPr>
        <p:txBody>
          <a:bodyPr wrap="square" rtlCol="0">
            <a:spAutoFit/>
          </a:bodyPr>
          <a:lstStyle/>
          <a:p>
            <a:r>
              <a:rPr lang="pl-PL" sz="2000" b="1" dirty="0"/>
              <a:t>Typy </a:t>
            </a:r>
            <a:r>
              <a:rPr lang="pl-PL" sz="2000" b="1" dirty="0" smtClean="0"/>
              <a:t>projektów</a:t>
            </a:r>
            <a:endParaRPr lang="pl-PL" sz="2000" b="1" dirty="0"/>
          </a:p>
        </p:txBody>
      </p:sp>
      <p:sp>
        <p:nvSpPr>
          <p:cNvPr id="11" name="pole tekstowe 10"/>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18</a:t>
            </a:fld>
            <a:endParaRPr lang="pl-PL"/>
          </a:p>
        </p:txBody>
      </p:sp>
      <p:sp>
        <p:nvSpPr>
          <p:cNvPr id="1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222716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884894"/>
            <a:ext cx="8229600" cy="4241269"/>
          </a:xfrm>
        </p:spPr>
        <p:txBody>
          <a:bodyPr>
            <a:normAutofit fontScale="32500" lnSpcReduction="20000"/>
          </a:bodyPr>
          <a:lstStyle/>
          <a:p>
            <a:pPr marL="0" indent="0">
              <a:buNone/>
            </a:pPr>
            <a:r>
              <a:rPr lang="pl-PL" sz="6200" b="1" dirty="0" smtClean="0"/>
              <a:t>1.2.C. </a:t>
            </a:r>
            <a:r>
              <a:rPr lang="pl-PL" sz="6200" b="1" dirty="0"/>
              <a:t>Usługi dla przedsiębiorstw</a:t>
            </a:r>
          </a:p>
          <a:p>
            <a:pPr marL="893763" indent="-266700">
              <a:lnSpc>
                <a:spcPct val="134000"/>
              </a:lnSpc>
              <a:buNone/>
              <a:tabLst>
                <a:tab pos="893763" algn="l"/>
              </a:tabLst>
            </a:pPr>
            <a:r>
              <a:rPr lang="pl-PL" sz="4300" b="1" dirty="0" smtClean="0"/>
              <a:t>b</a:t>
            </a:r>
            <a:r>
              <a:rPr lang="pl-PL" sz="4300" b="1" dirty="0"/>
              <a:t>) </a:t>
            </a:r>
            <a:r>
              <a:rPr lang="pl-PL" sz="4300" b="1" dirty="0" smtClean="0"/>
              <a:t>	działania </a:t>
            </a:r>
            <a:r>
              <a:rPr lang="pl-PL" sz="4300" b="1" dirty="0"/>
              <a:t>prowadzące do zwiększenia aktywności innowacyjnej mikro, małych i średnich przedsiębiorstw oraz stymulacja ich współpracy z uczelniami wyższymi i innymi jednostkami naukowymi  (dla projektów o małej skali). Wsparcie MSP poprzez instrument typu „bon na innowacje” (bezzwrotne wsparcie w formule bonu – dofinansowania usługi na rzecz MŚP</a:t>
            </a:r>
            <a:r>
              <a:rPr lang="pl-PL" sz="4300" b="1" dirty="0" smtClean="0"/>
              <a:t>)</a:t>
            </a:r>
            <a:endParaRPr lang="pl-PL" sz="4300" b="1" dirty="0"/>
          </a:p>
          <a:p>
            <a:pPr marL="0" indent="0">
              <a:buNone/>
            </a:pPr>
            <a:endParaRPr lang="pl-PL" sz="4800" dirty="0"/>
          </a:p>
          <a:p>
            <a:pPr marL="0" indent="0">
              <a:buNone/>
            </a:pPr>
            <a:r>
              <a:rPr lang="pl-PL" sz="4800" dirty="0"/>
              <a:t>Wsparcie może być udzielone na:</a:t>
            </a:r>
          </a:p>
          <a:p>
            <a:r>
              <a:rPr lang="pl-PL" sz="4800" dirty="0" smtClean="0"/>
              <a:t>usługi </a:t>
            </a:r>
            <a:r>
              <a:rPr lang="pl-PL" sz="4800" dirty="0"/>
              <a:t>badawczo – rozwojowe dotyczące wdrożenia lub rozwoju produktu lub technologii m.in.: </a:t>
            </a:r>
          </a:p>
          <a:p>
            <a:pPr lvl="1">
              <a:buFont typeface="Wingdings" panose="05000000000000000000" pitchFamily="2" charset="2"/>
              <a:buChar char="Ø"/>
            </a:pPr>
            <a:r>
              <a:rPr lang="pl-PL" sz="4400" dirty="0" smtClean="0"/>
              <a:t>opracowanie </a:t>
            </a:r>
            <a:r>
              <a:rPr lang="pl-PL" sz="4400" dirty="0"/>
              <a:t>nowej lub udoskonalonej usługi lub wyrobu, </a:t>
            </a:r>
          </a:p>
          <a:p>
            <a:pPr lvl="1">
              <a:buFont typeface="Wingdings" panose="05000000000000000000" pitchFamily="2" charset="2"/>
              <a:buChar char="Ø"/>
            </a:pPr>
            <a:r>
              <a:rPr lang="pl-PL" sz="4400" dirty="0" smtClean="0"/>
              <a:t>wykonanie </a:t>
            </a:r>
            <a:r>
              <a:rPr lang="pl-PL" sz="4400" dirty="0"/>
              <a:t>testów wdrożeniowych,</a:t>
            </a:r>
          </a:p>
          <a:p>
            <a:pPr lvl="1">
              <a:buFont typeface="Wingdings" panose="05000000000000000000" pitchFamily="2" charset="2"/>
              <a:buChar char="Ø"/>
            </a:pPr>
            <a:r>
              <a:rPr lang="pl-PL" sz="4400" dirty="0" smtClean="0"/>
              <a:t>wykonanie </a:t>
            </a:r>
            <a:r>
              <a:rPr lang="pl-PL" sz="4400" dirty="0"/>
              <a:t>analiz </a:t>
            </a:r>
            <a:r>
              <a:rPr lang="pl-PL" sz="4400" dirty="0" err="1"/>
              <a:t>przedwrożeniowych</a:t>
            </a:r>
            <a:r>
              <a:rPr lang="pl-PL" sz="4400" dirty="0"/>
              <a:t>,</a:t>
            </a:r>
          </a:p>
          <a:p>
            <a:pPr lvl="1">
              <a:spcAft>
                <a:spcPts val="600"/>
              </a:spcAft>
              <a:buFont typeface="Wingdings" panose="05000000000000000000" pitchFamily="2" charset="2"/>
              <a:buChar char="Ø"/>
            </a:pPr>
            <a:r>
              <a:rPr lang="pl-PL" sz="4400" dirty="0" smtClean="0"/>
              <a:t>prowadzenie </a:t>
            </a:r>
            <a:r>
              <a:rPr lang="pl-PL" sz="4400" dirty="0"/>
              <a:t>badań i analiz w zakresie optymalizacji produktu.</a:t>
            </a:r>
          </a:p>
          <a:p>
            <a:pPr>
              <a:spcAft>
                <a:spcPts val="600"/>
              </a:spcAft>
            </a:pPr>
            <a:r>
              <a:rPr lang="pl-PL" sz="4800" dirty="0" smtClean="0"/>
              <a:t>konsultacje </a:t>
            </a:r>
            <a:r>
              <a:rPr lang="pl-PL" sz="4800" dirty="0"/>
              <a:t>i doradztwo w zakresie poszukiwania kompetentnych zespołów naukowych do współpracy w ramach bonu,</a:t>
            </a:r>
          </a:p>
          <a:p>
            <a:pPr>
              <a:spcAft>
                <a:spcPts val="600"/>
              </a:spcAft>
            </a:pPr>
            <a:r>
              <a:rPr lang="pl-PL" sz="4800" dirty="0" smtClean="0"/>
              <a:t>audyt </a:t>
            </a:r>
            <a:r>
              <a:rPr lang="pl-PL" sz="4800" dirty="0"/>
              <a:t>technologiczny – zdiagnozowanie potrzeb badawczych i technologicznych oraz pomoc w identyfikacji potrzeb wdrożeniowych, których realizacja nastąpi w ramach usługi bonu.</a:t>
            </a:r>
          </a:p>
          <a:p>
            <a:pPr marL="0" indent="0">
              <a:buNone/>
            </a:pPr>
            <a:endParaRPr lang="pl-PL" sz="4800" dirty="0"/>
          </a:p>
          <a:p>
            <a:pPr marL="0" indent="0">
              <a:buNone/>
            </a:pPr>
            <a:endParaRPr lang="pl-PL" sz="3500" dirty="0"/>
          </a:p>
          <a:p>
            <a:pPr marL="0" indent="0">
              <a:buNone/>
            </a:pPr>
            <a:endParaRPr lang="pl-PL" dirty="0" smtClean="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467544" y="1484784"/>
            <a:ext cx="5400600" cy="400110"/>
          </a:xfrm>
          <a:prstGeom prst="rect">
            <a:avLst/>
          </a:prstGeom>
          <a:noFill/>
        </p:spPr>
        <p:txBody>
          <a:bodyPr wrap="square" rtlCol="0">
            <a:spAutoFit/>
          </a:bodyPr>
          <a:lstStyle/>
          <a:p>
            <a:r>
              <a:rPr lang="pl-PL" sz="2000" b="1" dirty="0"/>
              <a:t>Typy </a:t>
            </a:r>
            <a:r>
              <a:rPr lang="pl-PL" sz="2000" b="1" dirty="0" smtClean="0"/>
              <a:t>projektów</a:t>
            </a:r>
            <a:endParaRPr lang="pl-PL" sz="2000" b="1" dirty="0"/>
          </a:p>
        </p:txBody>
      </p:sp>
      <p:sp>
        <p:nvSpPr>
          <p:cNvPr id="11" name="pole tekstowe 10"/>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19</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53311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pole tekstowe 2"/>
          <p:cNvSpPr txBox="1"/>
          <p:nvPr/>
        </p:nvSpPr>
        <p:spPr>
          <a:xfrm>
            <a:off x="5364088" y="611396"/>
            <a:ext cx="3528392" cy="369332"/>
          </a:xfrm>
          <a:prstGeom prst="rect">
            <a:avLst/>
          </a:prstGeom>
          <a:noFill/>
        </p:spPr>
        <p:txBody>
          <a:bodyPr wrap="square" rtlCol="0">
            <a:spAutoFit/>
          </a:bodyPr>
          <a:lstStyle/>
          <a:p>
            <a:pPr algn="r"/>
            <a:r>
              <a:rPr lang="pl-PL" dirty="0"/>
              <a:t>Alokacja  </a:t>
            </a:r>
            <a:r>
              <a:rPr lang="pl-PL" b="1" dirty="0"/>
              <a:t>2 252 546 589 </a:t>
            </a:r>
            <a:r>
              <a:rPr lang="pl-PL" dirty="0"/>
              <a:t>(EUR) </a:t>
            </a:r>
          </a:p>
        </p:txBody>
      </p:sp>
      <p:graphicFrame>
        <p:nvGraphicFramePr>
          <p:cNvPr id="12" name="Wykres 11"/>
          <p:cNvGraphicFramePr>
            <a:graphicFrameLocks/>
          </p:cNvGraphicFramePr>
          <p:nvPr>
            <p:extLst>
              <p:ext uri="{D42A27DB-BD31-4B8C-83A1-F6EECF244321}">
                <p14:modId xmlns:p14="http://schemas.microsoft.com/office/powerpoint/2010/main" val="2795833073"/>
              </p:ext>
            </p:extLst>
          </p:nvPr>
        </p:nvGraphicFramePr>
        <p:xfrm>
          <a:off x="251520" y="611396"/>
          <a:ext cx="8712968" cy="5423460"/>
        </p:xfrm>
        <a:graphic>
          <a:graphicData uri="http://schemas.openxmlformats.org/drawingml/2006/chart">
            <c:chart xmlns:c="http://schemas.openxmlformats.org/drawingml/2006/chart" xmlns:r="http://schemas.openxmlformats.org/officeDocument/2006/relationships" r:id="rId4"/>
          </a:graphicData>
        </a:graphic>
      </p:graphicFrame>
      <p:sp>
        <p:nvSpPr>
          <p:cNvPr id="5" name="Symbol zastępczy numeru slajdu 4"/>
          <p:cNvSpPr>
            <a:spLocks noGrp="1"/>
          </p:cNvSpPr>
          <p:nvPr>
            <p:ph type="sldNum" sz="quarter" idx="12"/>
          </p:nvPr>
        </p:nvSpPr>
        <p:spPr/>
        <p:txBody>
          <a:bodyPr/>
          <a:lstStyle/>
          <a:p>
            <a:fld id="{F86E09CB-2C72-480B-B6BF-F61CF0356E3A}" type="slidenum">
              <a:rPr lang="pl-PL" smtClean="0"/>
              <a:pPr/>
              <a:t>2</a:t>
            </a:fld>
            <a:endParaRPr lang="pl-PL"/>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44624"/>
            <a:ext cx="4248018" cy="416745"/>
          </a:xfrm>
          <a:prstGeom prst="rect">
            <a:avLst/>
          </a:prstGeom>
        </p:spPr>
      </p:pic>
    </p:spTree>
    <p:extLst>
      <p:ext uri="{BB962C8B-B14F-4D97-AF65-F5344CB8AC3E}">
        <p14:creationId xmlns:p14="http://schemas.microsoft.com/office/powerpoint/2010/main" val="3759113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884894"/>
            <a:ext cx="8229600" cy="4241269"/>
          </a:xfrm>
        </p:spPr>
        <p:txBody>
          <a:bodyPr>
            <a:normAutofit fontScale="40000" lnSpcReduction="20000"/>
          </a:bodyPr>
          <a:lstStyle/>
          <a:p>
            <a:pPr marL="0" indent="0">
              <a:buNone/>
            </a:pPr>
            <a:r>
              <a:rPr lang="pl-PL" sz="4800" b="1" dirty="0" smtClean="0"/>
              <a:t>1.2.C. </a:t>
            </a:r>
            <a:r>
              <a:rPr lang="pl-PL" sz="4800" b="1" dirty="0"/>
              <a:t>Usługi dla przedsiębiorstw</a:t>
            </a:r>
          </a:p>
          <a:p>
            <a:pPr marL="0" indent="0">
              <a:buNone/>
            </a:pPr>
            <a:endParaRPr lang="pl-PL" sz="4800" dirty="0"/>
          </a:p>
          <a:p>
            <a:pPr marL="0" indent="0">
              <a:buNone/>
            </a:pPr>
            <a:r>
              <a:rPr lang="pl-PL" sz="4800" dirty="0"/>
              <a:t>Wykonawcą usługi może być wyłącznie jednostka naukowa określona w art. 2 pkt. 9a-f ustawy z dnia 30 kwietnia 2010 r. </a:t>
            </a:r>
            <a:r>
              <a:rPr lang="pl-PL" sz="4800" dirty="0" smtClean="0"/>
              <a:t>o </a:t>
            </a:r>
            <a:r>
              <a:rPr lang="pl-PL" sz="4800" dirty="0"/>
              <a:t>zasadach finansowania nauki (Dz. U. Nr 96 poz. 615) prowadząca w sposób ciągły badania naukowe lub prace rozwojowe.  </a:t>
            </a:r>
          </a:p>
          <a:p>
            <a:pPr marL="0" indent="0">
              <a:buNone/>
            </a:pPr>
            <a:endParaRPr lang="pl-PL" sz="4800" dirty="0"/>
          </a:p>
          <a:p>
            <a:pPr marL="0" indent="0">
              <a:buNone/>
            </a:pPr>
            <a:r>
              <a:rPr lang="pl-PL" sz="4800" dirty="0"/>
              <a:t>Wykonawcy powyższych usług powinni  powinny być wykonane na terenie województwa dolnośląskiego, w uzasadnionych przypadkach dopuszczalna będzie realizacja usługi przez wykonawcę spoza Dolnego Śląska.</a:t>
            </a:r>
          </a:p>
          <a:p>
            <a:pPr marL="0" indent="0">
              <a:buNone/>
            </a:pPr>
            <a:endParaRPr lang="pl-PL" sz="4800" dirty="0"/>
          </a:p>
          <a:p>
            <a:pPr marL="0" indent="0">
              <a:buNone/>
            </a:pPr>
            <a:r>
              <a:rPr lang="pl-PL" sz="4800" dirty="0" smtClean="0"/>
              <a:t>Rezultatem skorzystania z „Bonu na innowacje” ma być między innymi:</a:t>
            </a:r>
          </a:p>
          <a:p>
            <a:pPr marL="0" indent="0">
              <a:buNone/>
            </a:pPr>
            <a:r>
              <a:rPr lang="pl-PL" sz="4800" dirty="0" smtClean="0"/>
              <a:t>-   ulepszenie produktu, posiadanej technologii,</a:t>
            </a:r>
          </a:p>
          <a:p>
            <a:pPr marL="0" indent="0">
              <a:buNone/>
            </a:pPr>
            <a:r>
              <a:rPr lang="pl-PL" sz="4800" dirty="0" smtClean="0"/>
              <a:t>- zainicjowanie kontaktów mikro-, małych oraz średnich przedsiębiorców z jednostkami naukowymi czego efektem będzie poprawa działalności przedsiębiorstwa, w oparciu o wiedzę wywodzącą się ze środowisk naukowych.</a:t>
            </a:r>
          </a:p>
          <a:p>
            <a:pPr marL="0" indent="0">
              <a:buNone/>
            </a:pPr>
            <a:endParaRPr lang="pl-PL" sz="3500" dirty="0"/>
          </a:p>
          <a:p>
            <a:pPr marL="0" indent="0">
              <a:buNone/>
            </a:pPr>
            <a:endParaRPr lang="pl-PL" dirty="0" smtClean="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467544" y="1484784"/>
            <a:ext cx="5400600" cy="400110"/>
          </a:xfrm>
          <a:prstGeom prst="rect">
            <a:avLst/>
          </a:prstGeom>
          <a:noFill/>
        </p:spPr>
        <p:txBody>
          <a:bodyPr wrap="square" rtlCol="0">
            <a:spAutoFit/>
          </a:bodyPr>
          <a:lstStyle/>
          <a:p>
            <a:r>
              <a:rPr lang="pl-PL" sz="2000" b="1" dirty="0"/>
              <a:t>Typy </a:t>
            </a:r>
            <a:r>
              <a:rPr lang="pl-PL" sz="2000" b="1" dirty="0" smtClean="0"/>
              <a:t>projektów</a:t>
            </a:r>
            <a:endParaRPr lang="pl-PL" sz="2000" b="1" dirty="0"/>
          </a:p>
        </p:txBody>
      </p:sp>
      <p:sp>
        <p:nvSpPr>
          <p:cNvPr id="11" name="pole tekstowe 10"/>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20</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570729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844824"/>
            <a:ext cx="8229600" cy="4137323"/>
          </a:xfrm>
        </p:spPr>
        <p:txBody>
          <a:bodyPr>
            <a:normAutofit fontScale="47500" lnSpcReduction="20000"/>
          </a:bodyPr>
          <a:lstStyle/>
          <a:p>
            <a:pPr marL="627063" indent="-627063">
              <a:buNone/>
              <a:tabLst>
                <a:tab pos="627063" algn="l"/>
              </a:tabLst>
            </a:pPr>
            <a:r>
              <a:rPr lang="pl-PL" sz="4200" b="1" dirty="0" smtClean="0"/>
              <a:t>1.2.D.	Rozwój </a:t>
            </a:r>
            <a:r>
              <a:rPr lang="pl-PL" sz="4200" b="1" dirty="0"/>
              <a:t>i profesjonalizacja oferty wsparcia proinnowacyjnego otoczenia biznesu. Projekty w zakresie uzupełnienia infrastruktury B+R - </a:t>
            </a:r>
            <a:r>
              <a:rPr lang="pl-PL" sz="4200" b="1" dirty="0" smtClean="0"/>
              <a:t>IOB</a:t>
            </a:r>
            <a:endParaRPr lang="pl-PL" sz="4200" b="1" dirty="0"/>
          </a:p>
          <a:p>
            <a:pPr marL="0" indent="0">
              <a:buNone/>
            </a:pPr>
            <a:endParaRPr lang="pl-PL" sz="3500" dirty="0"/>
          </a:p>
          <a:p>
            <a:pPr marL="0" indent="0">
              <a:buNone/>
            </a:pPr>
            <a:r>
              <a:rPr lang="pl-PL" sz="3500" dirty="0"/>
              <a:t>Projekty dotyczące infrastruktury niezbędnej dla świadczenia specjalistycznych usług laboratoryjnych, w tym uruchomienie specjalistycznych laboratoriów i powierzchni badawczych dla przedsiębiorstw – wraz </a:t>
            </a:r>
            <a:r>
              <a:rPr lang="pl-PL" sz="3500" dirty="0" smtClean="0"/>
              <a:t>z </a:t>
            </a:r>
            <a:r>
              <a:rPr lang="pl-PL" sz="3500" dirty="0"/>
              <a:t>wyposażeniem.</a:t>
            </a:r>
          </a:p>
          <a:p>
            <a:pPr marL="0" indent="0">
              <a:buNone/>
            </a:pPr>
            <a:endParaRPr lang="pl-PL" sz="3500" dirty="0"/>
          </a:p>
          <a:p>
            <a:pPr marL="0" indent="0">
              <a:buNone/>
            </a:pPr>
            <a:r>
              <a:rPr lang="pl-PL" sz="3500" dirty="0"/>
              <a:t>Wsparcie infrastruktury IOB możliwe będzie pod warunkiem, że inwestycje infrastrukturalne: </a:t>
            </a:r>
          </a:p>
          <a:p>
            <a:pPr marL="0" indent="0">
              <a:buNone/>
            </a:pPr>
            <a:r>
              <a:rPr lang="pl-PL" sz="3500" dirty="0" smtClean="0"/>
              <a:t>- stanowią </a:t>
            </a:r>
            <a:r>
              <a:rPr lang="pl-PL" sz="3500" dirty="0"/>
              <a:t>uzupełnienie istniejących zasobów, </a:t>
            </a:r>
          </a:p>
          <a:p>
            <a:pPr marL="0" indent="0">
              <a:buNone/>
            </a:pPr>
            <a:r>
              <a:rPr lang="pl-PL" sz="3500" dirty="0" smtClean="0"/>
              <a:t>- są </a:t>
            </a:r>
            <a:r>
              <a:rPr lang="pl-PL" sz="3500" dirty="0"/>
              <a:t>niezbędne do realizacji wysokiej jakości usług proinnowacyjnych (specjalistycznych), </a:t>
            </a:r>
          </a:p>
          <a:p>
            <a:pPr marL="0" indent="0">
              <a:buNone/>
            </a:pPr>
            <a:r>
              <a:rPr lang="pl-PL" sz="3500" dirty="0" smtClean="0"/>
              <a:t>- są </a:t>
            </a:r>
            <a:r>
              <a:rPr lang="pl-PL" sz="3500" dirty="0"/>
              <a:t>uwarunkowane zapotrzebowaniem firm na stworzenie tej </a:t>
            </a:r>
            <a:r>
              <a:rPr lang="pl-PL" sz="3500" dirty="0" smtClean="0"/>
              <a:t>infrastruktury.</a:t>
            </a:r>
            <a:endParaRPr lang="pl-PL" sz="3500" dirty="0"/>
          </a:p>
          <a:p>
            <a:pPr marL="0" indent="0">
              <a:buNone/>
            </a:pPr>
            <a:endParaRPr lang="pl-PL" sz="3500" dirty="0" smtClean="0"/>
          </a:p>
          <a:p>
            <a:pPr marL="0" indent="0">
              <a:buNone/>
            </a:pPr>
            <a:r>
              <a:rPr lang="pl-PL" sz="3500" dirty="0"/>
              <a:t> </a:t>
            </a:r>
            <a:r>
              <a:rPr lang="pl-PL" sz="3500" i="1" dirty="0"/>
              <a:t>Wsparcie poparte analizą potrzeb/ankiet/pisemnych wywiadów  przeprowadzonych wśród przedsiębiorców, listów intencyjnych zobowiązujących do korzystania z tej infrastruktury.</a:t>
            </a:r>
          </a:p>
          <a:p>
            <a:pPr marL="0" indent="0">
              <a:buNone/>
            </a:pPr>
            <a:endParaRPr lang="pl-PL" dirty="0" smtClean="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395536" y="1340768"/>
            <a:ext cx="5472608" cy="400110"/>
          </a:xfrm>
          <a:prstGeom prst="rect">
            <a:avLst/>
          </a:prstGeom>
          <a:noFill/>
        </p:spPr>
        <p:txBody>
          <a:bodyPr wrap="square" rtlCol="0">
            <a:spAutoFit/>
          </a:bodyPr>
          <a:lstStyle/>
          <a:p>
            <a:r>
              <a:rPr lang="pl-PL" sz="2000" b="1" dirty="0"/>
              <a:t>Typy </a:t>
            </a:r>
            <a:r>
              <a:rPr lang="pl-PL" sz="2000" b="1" dirty="0" smtClean="0"/>
              <a:t>projektów</a:t>
            </a:r>
            <a:endParaRPr lang="pl-PL" sz="2000" b="1" dirty="0"/>
          </a:p>
        </p:txBody>
      </p:sp>
      <p:sp>
        <p:nvSpPr>
          <p:cNvPr id="11" name="pole tekstowe 10"/>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21</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627097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buNone/>
            </a:pPr>
            <a:r>
              <a:rPr lang="pl-PL" sz="2000" b="1" i="1" dirty="0" smtClean="0"/>
              <a:t>Ważne</a:t>
            </a:r>
          </a:p>
          <a:p>
            <a:endParaRPr lang="pl-PL" sz="2000" dirty="0" smtClean="0"/>
          </a:p>
          <a:p>
            <a:pPr algn="just"/>
            <a:r>
              <a:rPr lang="pl-PL" sz="2000" dirty="0"/>
              <a:t>Wsparcie jest skoncentrowane na MŚP. Wsparcie dla dużych firm będzie skupiać się na obszarach wysokiego ryzyka/niskiej rentowności lub projektach o wyjątkowym charakterze, które nie mogą być zrealizowane przez MŚP</a:t>
            </a:r>
            <a:r>
              <a:rPr lang="pl-PL" sz="2000" dirty="0" smtClean="0"/>
              <a:t>.</a:t>
            </a:r>
          </a:p>
          <a:p>
            <a:pPr algn="just"/>
            <a:endParaRPr lang="pl-PL" sz="2000" dirty="0"/>
          </a:p>
          <a:p>
            <a:pPr algn="just"/>
            <a:r>
              <a:rPr lang="pl-PL" sz="2000" dirty="0"/>
              <a:t>Wsparciem objęte będą przedsięwzięcia zgodne z obszarami inteligentnej specjalizacji regionalnej w tym także  oparte na  kluczowych technologiach wspomagających (ang. KET). </a:t>
            </a:r>
            <a:endParaRPr lang="pl-PL" sz="2000" dirty="0" smtClean="0"/>
          </a:p>
          <a:p>
            <a:pPr algn="just"/>
            <a:endParaRPr lang="pl-PL" sz="2000" dirty="0" smtClean="0"/>
          </a:p>
          <a:p>
            <a:pPr algn="just"/>
            <a:endParaRPr lang="pl-PL" sz="2000" dirty="0" smtClean="0"/>
          </a:p>
          <a:p>
            <a:pPr algn="just"/>
            <a:endParaRPr lang="pl-PL" sz="6000" dirty="0" smtClean="0"/>
          </a:p>
          <a:p>
            <a:pPr algn="just"/>
            <a:endParaRPr lang="pl-PL" dirty="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22</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20284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340768"/>
            <a:ext cx="8229600" cy="4525963"/>
          </a:xfrm>
        </p:spPr>
        <p:txBody>
          <a:bodyPr>
            <a:normAutofit fontScale="25000" lnSpcReduction="20000"/>
          </a:bodyPr>
          <a:lstStyle/>
          <a:p>
            <a:pPr marL="0" indent="0" algn="just">
              <a:buNone/>
            </a:pPr>
            <a:r>
              <a:rPr lang="pl-PL" sz="8000" b="1" dirty="0"/>
              <a:t>Typ </a:t>
            </a:r>
            <a:r>
              <a:rPr lang="pl-PL" sz="8000" b="1" dirty="0" smtClean="0"/>
              <a:t>beneficjenta</a:t>
            </a:r>
          </a:p>
          <a:p>
            <a:pPr marL="0" indent="0" algn="just">
              <a:buNone/>
            </a:pPr>
            <a:r>
              <a:rPr lang="pl-PL" sz="8000" b="1" dirty="0" smtClean="0"/>
              <a:t>- projekty </a:t>
            </a:r>
            <a:r>
              <a:rPr lang="pl-PL" sz="8000" b="1" dirty="0"/>
              <a:t>typu </a:t>
            </a:r>
            <a:r>
              <a:rPr lang="pl-PL" sz="8000" b="1" dirty="0" smtClean="0"/>
              <a:t>1.2.A</a:t>
            </a:r>
            <a:endParaRPr lang="pl-PL" sz="8000" b="1" dirty="0"/>
          </a:p>
          <a:p>
            <a:pPr lvl="1">
              <a:buFont typeface="Arial" panose="020B0604020202020204" pitchFamily="34" charset="0"/>
              <a:buChar char="•"/>
            </a:pPr>
            <a:r>
              <a:rPr lang="pl-PL" sz="6400" dirty="0" smtClean="0"/>
              <a:t>przedsiębiorcy</a:t>
            </a:r>
            <a:r>
              <a:rPr lang="pl-PL" sz="6400" dirty="0"/>
              <a:t>,</a:t>
            </a:r>
          </a:p>
          <a:p>
            <a:pPr lvl="1">
              <a:buFont typeface="Arial" panose="020B0604020202020204" pitchFamily="34" charset="0"/>
              <a:buChar char="•"/>
            </a:pPr>
            <a:r>
              <a:rPr lang="pl-PL" sz="6400" dirty="0" smtClean="0"/>
              <a:t>IOB</a:t>
            </a:r>
            <a:r>
              <a:rPr lang="pl-PL" sz="6400" dirty="0"/>
              <a:t>, w tym </a:t>
            </a:r>
            <a:r>
              <a:rPr lang="pl-PL" sz="6400" b="1" dirty="0">
                <a:solidFill>
                  <a:schemeClr val="bg2">
                    <a:lumMod val="25000"/>
                  </a:schemeClr>
                </a:solidFill>
              </a:rPr>
              <a:t>organizacje </a:t>
            </a:r>
            <a:r>
              <a:rPr lang="pl-PL" sz="6400" b="1" dirty="0" smtClean="0">
                <a:solidFill>
                  <a:schemeClr val="bg2">
                    <a:lumMod val="25000"/>
                  </a:schemeClr>
                </a:solidFill>
              </a:rPr>
              <a:t>pozarządowe</a:t>
            </a:r>
            <a:r>
              <a:rPr lang="pl-PL" sz="6400" dirty="0" smtClean="0"/>
              <a:t>,</a:t>
            </a:r>
            <a:endParaRPr lang="pl-PL" sz="6400" dirty="0"/>
          </a:p>
          <a:p>
            <a:pPr lvl="1">
              <a:buFont typeface="Arial" panose="020B0604020202020204" pitchFamily="34" charset="0"/>
              <a:buChar char="•"/>
            </a:pPr>
            <a:r>
              <a:rPr lang="pl-PL" sz="6400" dirty="0" smtClean="0"/>
              <a:t>przedsiębiorcy </a:t>
            </a:r>
            <a:r>
              <a:rPr lang="pl-PL" sz="6400" dirty="0"/>
              <a:t>typu </a:t>
            </a:r>
            <a:r>
              <a:rPr lang="pl-PL" sz="6400" dirty="0" err="1"/>
              <a:t>spin</a:t>
            </a:r>
            <a:r>
              <a:rPr lang="pl-PL" sz="6400" dirty="0"/>
              <a:t> </a:t>
            </a:r>
            <a:r>
              <a:rPr lang="pl-PL" sz="6400" dirty="0" smtClean="0"/>
              <a:t>off,</a:t>
            </a:r>
            <a:endParaRPr lang="pl-PL" sz="6400" dirty="0"/>
          </a:p>
          <a:p>
            <a:pPr lvl="1">
              <a:buFont typeface="Arial" panose="020B0604020202020204" pitchFamily="34" charset="0"/>
              <a:buChar char="•"/>
            </a:pPr>
            <a:r>
              <a:rPr lang="pl-PL" sz="6400" dirty="0" smtClean="0"/>
              <a:t>konsorcja </a:t>
            </a:r>
            <a:r>
              <a:rPr lang="pl-PL" sz="6400" dirty="0"/>
              <a:t>przedsiębiorstw z jednostkami naukowymi, uczelniami/ szkołami wyższymi lub podmiotami leczniczymi, bądź ze spółkami celowymi tworzonymi przez te podmioty.</a:t>
            </a:r>
          </a:p>
          <a:p>
            <a:pPr marL="0" indent="0">
              <a:buNone/>
            </a:pPr>
            <a:endParaRPr lang="pl-PL" sz="8000" dirty="0"/>
          </a:p>
          <a:p>
            <a:pPr marL="0" indent="0">
              <a:buNone/>
            </a:pPr>
            <a:r>
              <a:rPr lang="pl-PL" sz="8000" b="1" dirty="0" smtClean="0"/>
              <a:t>- projekty typu 1.2.C</a:t>
            </a:r>
          </a:p>
          <a:p>
            <a:pPr lvl="1">
              <a:buFont typeface="Arial" panose="020B0604020202020204" pitchFamily="34" charset="0"/>
              <a:buChar char="•"/>
            </a:pPr>
            <a:r>
              <a:rPr lang="pl-PL" sz="6400" dirty="0" smtClean="0"/>
              <a:t>MŚP,</a:t>
            </a:r>
            <a:endParaRPr lang="pl-PL" sz="6400" dirty="0"/>
          </a:p>
          <a:p>
            <a:pPr lvl="1">
              <a:buFont typeface="Arial" panose="020B0604020202020204" pitchFamily="34" charset="0"/>
              <a:buChar char="•"/>
            </a:pPr>
            <a:r>
              <a:rPr lang="pl-PL" sz="6400" dirty="0" smtClean="0"/>
              <a:t>konsorcja </a:t>
            </a:r>
            <a:r>
              <a:rPr lang="pl-PL" sz="6400" dirty="0"/>
              <a:t>przedsiębiorstw z jednostkami naukowymi, uczelniami/ szkołami wyższymi lub podmiotami leczniczymi, bądź ze spółkami celowymi tworzonymi przez te </a:t>
            </a:r>
            <a:r>
              <a:rPr lang="pl-PL" sz="6400" dirty="0" smtClean="0"/>
              <a:t>podmioty,</a:t>
            </a:r>
            <a:endParaRPr lang="pl-PL" sz="6400" dirty="0"/>
          </a:p>
          <a:p>
            <a:pPr lvl="1">
              <a:buFont typeface="Arial" panose="020B0604020202020204" pitchFamily="34" charset="0"/>
              <a:buChar char="•"/>
            </a:pPr>
            <a:r>
              <a:rPr lang="pl-PL" sz="6400" dirty="0" smtClean="0"/>
              <a:t>jednostki </a:t>
            </a:r>
            <a:r>
              <a:rPr lang="pl-PL" sz="6400" dirty="0"/>
              <a:t>samorządu terytorialnego w zakresie instrumentu typu bon na </a:t>
            </a:r>
            <a:r>
              <a:rPr lang="pl-PL" sz="6400" dirty="0" smtClean="0"/>
              <a:t>innowacje,</a:t>
            </a:r>
            <a:endParaRPr lang="pl-PL" sz="6400" dirty="0"/>
          </a:p>
          <a:p>
            <a:pPr lvl="1">
              <a:buFont typeface="Arial" panose="020B0604020202020204" pitchFamily="34" charset="0"/>
              <a:buChar char="•"/>
            </a:pPr>
            <a:r>
              <a:rPr lang="pl-PL" sz="6400" dirty="0" smtClean="0"/>
              <a:t>IOB</a:t>
            </a:r>
            <a:r>
              <a:rPr lang="pl-PL" sz="6400" dirty="0"/>
              <a:t>, w tym </a:t>
            </a:r>
            <a:r>
              <a:rPr lang="pl-PL" sz="6400" b="1" dirty="0">
                <a:solidFill>
                  <a:schemeClr val="bg2">
                    <a:lumMod val="25000"/>
                  </a:schemeClr>
                </a:solidFill>
              </a:rPr>
              <a:t>organizacje pozarządowe </a:t>
            </a:r>
            <a:r>
              <a:rPr lang="pl-PL" sz="6400" dirty="0"/>
              <a:t>w zakresie instrumentu typu bon na innowacje</a:t>
            </a:r>
            <a:r>
              <a:rPr lang="pl-PL" sz="5600" dirty="0"/>
              <a:t>.</a:t>
            </a:r>
          </a:p>
          <a:p>
            <a:pPr lvl="1">
              <a:buFont typeface="Arial" panose="020B0604020202020204" pitchFamily="34" charset="0"/>
              <a:buChar char="•"/>
            </a:pPr>
            <a:endParaRPr lang="pl-PL" sz="7200" dirty="0" smtClean="0"/>
          </a:p>
          <a:p>
            <a:pPr marL="0" indent="0" algn="just">
              <a:buNone/>
            </a:pPr>
            <a:r>
              <a:rPr lang="pl-PL" sz="8000" b="1" dirty="0"/>
              <a:t>- projekty typu 1.2.D</a:t>
            </a:r>
          </a:p>
          <a:p>
            <a:pPr lvl="1" algn="just">
              <a:buFont typeface="Arial" panose="020B0604020202020204" pitchFamily="34" charset="0"/>
              <a:buChar char="•"/>
            </a:pPr>
            <a:r>
              <a:rPr lang="pl-PL" sz="6400" dirty="0" smtClean="0"/>
              <a:t>IOB</a:t>
            </a:r>
            <a:r>
              <a:rPr lang="pl-PL" sz="6400" dirty="0"/>
              <a:t>, w tym </a:t>
            </a:r>
            <a:r>
              <a:rPr lang="pl-PL" sz="6400" b="1" dirty="0">
                <a:solidFill>
                  <a:schemeClr val="bg2">
                    <a:lumMod val="25000"/>
                  </a:schemeClr>
                </a:solidFill>
              </a:rPr>
              <a:t>organizacje pozarządowe</a:t>
            </a:r>
            <a:r>
              <a:rPr lang="pl-PL" sz="6400" dirty="0"/>
              <a:t>;</a:t>
            </a:r>
          </a:p>
          <a:p>
            <a:pPr marL="0" indent="0">
              <a:buNone/>
            </a:pPr>
            <a:endParaRPr lang="pl-PL" sz="7600" dirty="0"/>
          </a:p>
          <a:p>
            <a:endParaRPr lang="pl-PL" sz="7600"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sz="2400"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23</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089709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lgn="just">
              <a:buNone/>
            </a:pPr>
            <a:endParaRPr lang="pl-PL" sz="2400" b="1" dirty="0" smtClean="0"/>
          </a:p>
          <a:p>
            <a:pPr marL="0" indent="0" algn="just">
              <a:buNone/>
            </a:pPr>
            <a:r>
              <a:rPr lang="pl-PL" sz="2000" b="1" dirty="0" smtClean="0"/>
              <a:t>cross-</a:t>
            </a:r>
            <a:r>
              <a:rPr lang="pl-PL" sz="2000" b="1" dirty="0" err="1" smtClean="0"/>
              <a:t>financing</a:t>
            </a:r>
            <a:endParaRPr lang="pl-PL" sz="2000" b="1" dirty="0" smtClean="0"/>
          </a:p>
          <a:p>
            <a:pPr marL="0" indent="0">
              <a:buNone/>
            </a:pPr>
            <a:r>
              <a:rPr lang="pl-PL" sz="2000" dirty="0" smtClean="0"/>
              <a:t>Działania </a:t>
            </a:r>
            <a:r>
              <a:rPr lang="pl-PL" sz="2000" dirty="0"/>
              <a:t>związane z rozwojem umiejętności kadr przedsiębiorstwa z zakresu wykorzystania nowej infrastruktury/ aparatury badawczej – </a:t>
            </a:r>
            <a:r>
              <a:rPr lang="pl-PL" sz="2000" b="1" dirty="0"/>
              <a:t>do 5 % wydatków kwalifikowalnych</a:t>
            </a:r>
            <a:r>
              <a:rPr lang="pl-PL" sz="2000" b="1" dirty="0" smtClean="0"/>
              <a:t>.</a:t>
            </a:r>
          </a:p>
          <a:p>
            <a:pPr marL="0" indent="0">
              <a:buNone/>
            </a:pPr>
            <a:endParaRPr lang="pl-PL" sz="2000" b="1" dirty="0" smtClean="0"/>
          </a:p>
          <a:p>
            <a:pPr marL="0" indent="0">
              <a:buNone/>
            </a:pPr>
            <a:r>
              <a:rPr lang="pl-PL" sz="2000" b="1" dirty="0"/>
              <a:t>Warunki uwzględniania dochodu w projekcie:  </a:t>
            </a:r>
            <a:r>
              <a:rPr lang="pl-PL" sz="2000" dirty="0"/>
              <a:t>zgodnie </a:t>
            </a:r>
            <a:r>
              <a:rPr lang="pl-PL" sz="2000" dirty="0" smtClean="0"/>
              <a:t>z </a:t>
            </a:r>
            <a:r>
              <a:rPr lang="pl-PL" sz="2000" dirty="0"/>
              <a:t>zasadami pomocy </a:t>
            </a:r>
            <a:r>
              <a:rPr lang="pl-PL" sz="2000" dirty="0" smtClean="0"/>
              <a:t>publicznej.</a:t>
            </a:r>
            <a:endParaRPr lang="pl-PL" sz="2000" dirty="0"/>
          </a:p>
          <a:p>
            <a:pPr marL="0" indent="0" algn="just">
              <a:buNone/>
            </a:pPr>
            <a:endParaRPr lang="pl-PL" sz="2400" b="1" dirty="0"/>
          </a:p>
          <a:p>
            <a:pPr marL="0" indent="0" algn="just">
              <a:buNone/>
            </a:pPr>
            <a:endParaRPr lang="pl-PL" sz="2400" b="1" dirty="0" smtClean="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24</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04697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323528" y="1412776"/>
            <a:ext cx="8363272" cy="4713387"/>
          </a:xfrm>
        </p:spPr>
        <p:txBody>
          <a:bodyPr>
            <a:normAutofit fontScale="32500" lnSpcReduction="20000"/>
          </a:bodyPr>
          <a:lstStyle/>
          <a:p>
            <a:pPr marL="0" indent="0" algn="just">
              <a:buNone/>
            </a:pPr>
            <a:endParaRPr lang="pl-PL" sz="2400" b="1" dirty="0" smtClean="0"/>
          </a:p>
          <a:p>
            <a:pPr marL="0" indent="0" algn="just">
              <a:buNone/>
            </a:pPr>
            <a:r>
              <a:rPr lang="pl-PL" sz="6400" b="1" dirty="0"/>
              <a:t>Pomoc </a:t>
            </a:r>
            <a:r>
              <a:rPr lang="pl-PL" sz="6400" b="1" dirty="0" smtClean="0"/>
              <a:t>Publiczna</a:t>
            </a:r>
          </a:p>
          <a:p>
            <a:pPr marL="0" indent="0" algn="just">
              <a:buNone/>
            </a:pPr>
            <a:endParaRPr lang="pl-PL" sz="6400" b="1" dirty="0"/>
          </a:p>
          <a:p>
            <a:pPr marL="0" indent="0" algn="just">
              <a:buNone/>
            </a:pPr>
            <a:r>
              <a:rPr lang="pl-PL" sz="6400" dirty="0"/>
              <a:t>W przypadku wsparcia stanowiącego pomoc publiczną, udzielaną w ramach realizacji programu, znajdą zastosowanie właściwe przepisy prawa wspólnotowego i krajowego dotyczące zasad udzielania tej pomocy, obowiązujące w momencie udzielania wsparcia.</a:t>
            </a:r>
          </a:p>
          <a:p>
            <a:pPr marL="0" indent="0" algn="just">
              <a:buNone/>
            </a:pPr>
            <a:endParaRPr lang="pl-PL" sz="6400" dirty="0"/>
          </a:p>
          <a:p>
            <a:pPr algn="just"/>
            <a:r>
              <a:rPr lang="pl-PL" sz="6400" dirty="0" smtClean="0"/>
              <a:t>rozporządzenie </a:t>
            </a:r>
            <a:r>
              <a:rPr lang="pl-PL" sz="6400" dirty="0"/>
              <a:t>Komisji (UE) nr 651/2014 z dn. 17 czerwca 2014. uznające niektóre rodzaje pomocy </a:t>
            </a:r>
            <a:r>
              <a:rPr lang="pl-PL" sz="6400" dirty="0" smtClean="0"/>
              <a:t>za </a:t>
            </a:r>
            <a:r>
              <a:rPr lang="pl-PL" sz="6400" dirty="0"/>
              <a:t>zgodne z rynkiem wewnętrznym w zastosowaniu art. 107 i 108 Traktatu [GBER</a:t>
            </a:r>
            <a:r>
              <a:rPr lang="pl-PL" sz="6400" dirty="0" smtClean="0"/>
              <a:t>],</a:t>
            </a:r>
            <a:endParaRPr lang="pl-PL" sz="6400" dirty="0"/>
          </a:p>
          <a:p>
            <a:pPr algn="just"/>
            <a:r>
              <a:rPr lang="pl-PL" sz="6400" dirty="0" smtClean="0"/>
              <a:t>rozporządzenie </a:t>
            </a:r>
            <a:r>
              <a:rPr lang="pl-PL" sz="6400" dirty="0"/>
              <a:t>Komisji (UE) nr </a:t>
            </a:r>
            <a:r>
              <a:rPr lang="pl-PL" sz="6400" dirty="0" smtClean="0"/>
              <a:t>1407/2013, </a:t>
            </a:r>
          </a:p>
          <a:p>
            <a:pPr algn="just"/>
            <a:r>
              <a:rPr lang="pl-PL" sz="6400" dirty="0" smtClean="0"/>
              <a:t>rozporządzenie </a:t>
            </a:r>
            <a:r>
              <a:rPr lang="pl-PL" sz="6400" dirty="0"/>
              <a:t>w sprawie udzielania pomocy de </a:t>
            </a:r>
            <a:r>
              <a:rPr lang="pl-PL" sz="6400" dirty="0" err="1"/>
              <a:t>minimis</a:t>
            </a:r>
            <a:r>
              <a:rPr lang="pl-PL" sz="6400" dirty="0"/>
              <a:t> w ramach regionalnych programów </a:t>
            </a:r>
            <a:r>
              <a:rPr lang="pl-PL" sz="6400" dirty="0" smtClean="0"/>
              <a:t>operacyjnych.</a:t>
            </a:r>
            <a:endParaRPr lang="pl-PL" sz="6400" dirty="0"/>
          </a:p>
          <a:p>
            <a:pPr marL="0" indent="0" algn="just">
              <a:buNone/>
            </a:pPr>
            <a:endParaRPr lang="pl-PL" sz="6400" dirty="0" smtClean="0"/>
          </a:p>
          <a:p>
            <a:pPr marL="0" indent="0" algn="just">
              <a:buNone/>
            </a:pPr>
            <a:r>
              <a:rPr lang="pl-PL" sz="6400" b="1" dirty="0" smtClean="0"/>
              <a:t>		</a:t>
            </a:r>
            <a:endParaRPr lang="pl-PL" sz="6400"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25</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5678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fontScale="40000" lnSpcReduction="20000"/>
          </a:bodyPr>
          <a:lstStyle/>
          <a:p>
            <a:pPr marL="0" indent="0" algn="just">
              <a:buNone/>
            </a:pPr>
            <a:endParaRPr lang="pl-PL" sz="2400" b="1" dirty="0" smtClean="0"/>
          </a:p>
          <a:p>
            <a:pPr marL="0" indent="0">
              <a:buNone/>
            </a:pPr>
            <a:r>
              <a:rPr lang="pl-PL" sz="6200" b="1" dirty="0" smtClean="0"/>
              <a:t>Minimalna </a:t>
            </a:r>
            <a:r>
              <a:rPr lang="pl-PL" sz="6200" b="1" dirty="0"/>
              <a:t>i </a:t>
            </a:r>
            <a:r>
              <a:rPr lang="pl-PL" sz="6200" b="1" dirty="0" smtClean="0"/>
              <a:t>maksymalna </a:t>
            </a:r>
            <a:r>
              <a:rPr lang="pl-PL" sz="6200" b="1" dirty="0"/>
              <a:t>wartość </a:t>
            </a:r>
            <a:r>
              <a:rPr lang="pl-PL" sz="6200" b="1" dirty="0" smtClean="0"/>
              <a:t>projektu </a:t>
            </a:r>
          </a:p>
          <a:p>
            <a:pPr marL="0" indent="0">
              <a:buNone/>
            </a:pPr>
            <a:endParaRPr lang="pl-PL" sz="4300" b="1" dirty="0" smtClean="0"/>
          </a:p>
          <a:p>
            <a:pPr marL="0" indent="0">
              <a:buNone/>
            </a:pPr>
            <a:endParaRPr lang="pl-PL" sz="4300" b="1" dirty="0" smtClean="0"/>
          </a:p>
          <a:p>
            <a:pPr>
              <a:buFont typeface="Wingdings" panose="05000000000000000000" pitchFamily="2" charset="2"/>
              <a:buChar char="ü"/>
            </a:pPr>
            <a:r>
              <a:rPr lang="pl-PL" sz="4300" dirty="0" smtClean="0"/>
              <a:t>tworzenie </a:t>
            </a:r>
            <a:r>
              <a:rPr lang="pl-PL" sz="4300" dirty="0"/>
              <a:t>i </a:t>
            </a:r>
            <a:r>
              <a:rPr lang="pl-PL" sz="4300" dirty="0" smtClean="0"/>
              <a:t>rozwój </a:t>
            </a:r>
            <a:r>
              <a:rPr lang="pl-PL" sz="4300" dirty="0"/>
              <a:t>infrastruktury B+R przedsiębiorstw </a:t>
            </a:r>
            <a:r>
              <a:rPr lang="pl-PL" sz="4300" b="1" dirty="0"/>
              <a:t>– do 25 mln </a:t>
            </a:r>
            <a:r>
              <a:rPr lang="pl-PL" sz="4300" dirty="0"/>
              <a:t>wartości </a:t>
            </a:r>
            <a:r>
              <a:rPr lang="pl-PL" sz="4300" dirty="0" smtClean="0"/>
              <a:t>projektu</a:t>
            </a:r>
            <a:r>
              <a:rPr lang="pl-PL" sz="4300" b="1" dirty="0" smtClean="0"/>
              <a:t>;</a:t>
            </a:r>
            <a:endParaRPr lang="pl-PL" sz="4300" b="1" dirty="0"/>
          </a:p>
          <a:p>
            <a:pPr>
              <a:buFont typeface="Wingdings" panose="05000000000000000000" pitchFamily="2" charset="2"/>
              <a:buChar char="ü"/>
            </a:pPr>
            <a:endParaRPr lang="pl-PL" sz="4300" dirty="0"/>
          </a:p>
          <a:p>
            <a:pPr>
              <a:buFont typeface="Wingdings" panose="05000000000000000000" pitchFamily="2" charset="2"/>
              <a:buChar char="ü"/>
            </a:pPr>
            <a:r>
              <a:rPr lang="pl-PL" sz="4300" dirty="0" smtClean="0"/>
              <a:t>prowadzenie </a:t>
            </a:r>
            <a:r>
              <a:rPr lang="pl-PL" sz="4300" dirty="0"/>
              <a:t>prac B+R </a:t>
            </a:r>
            <a:r>
              <a:rPr lang="pl-PL" sz="4300" b="1" dirty="0"/>
              <a:t>– do 5 mln </a:t>
            </a:r>
            <a:r>
              <a:rPr lang="pl-PL" sz="4300" dirty="0"/>
              <a:t>wartości </a:t>
            </a:r>
            <a:r>
              <a:rPr lang="pl-PL" sz="4300" dirty="0" smtClean="0"/>
              <a:t>projektu</a:t>
            </a:r>
            <a:r>
              <a:rPr lang="pl-PL" sz="4300" b="1" dirty="0" smtClean="0"/>
              <a:t>;</a:t>
            </a:r>
            <a:endParaRPr lang="pl-PL" sz="4300" b="1" dirty="0"/>
          </a:p>
          <a:p>
            <a:pPr>
              <a:buFont typeface="Wingdings" panose="05000000000000000000" pitchFamily="2" charset="2"/>
              <a:buChar char="ü"/>
            </a:pPr>
            <a:endParaRPr lang="pl-PL" sz="4300" b="1" dirty="0"/>
          </a:p>
          <a:p>
            <a:pPr>
              <a:buFont typeface="Wingdings" panose="05000000000000000000" pitchFamily="2" charset="2"/>
              <a:buChar char="ü"/>
            </a:pPr>
            <a:r>
              <a:rPr lang="pl-PL" sz="4300" dirty="0" smtClean="0"/>
              <a:t>usługi </a:t>
            </a:r>
            <a:r>
              <a:rPr lang="pl-PL" sz="4300" dirty="0"/>
              <a:t>na rzecz MŚP świadczonych przez IOB </a:t>
            </a:r>
            <a:r>
              <a:rPr lang="pl-PL" sz="4300" b="1" dirty="0"/>
              <a:t>– do 100 tys. PLN </a:t>
            </a:r>
            <a:r>
              <a:rPr lang="pl-PL" sz="4300" dirty="0"/>
              <a:t>na jednego przedsiębiorcę; </a:t>
            </a:r>
          </a:p>
          <a:p>
            <a:pPr>
              <a:buFont typeface="Wingdings" panose="05000000000000000000" pitchFamily="2" charset="2"/>
              <a:buChar char="ü"/>
            </a:pPr>
            <a:endParaRPr lang="pl-PL" sz="4300" dirty="0"/>
          </a:p>
          <a:p>
            <a:pPr>
              <a:buFont typeface="Wingdings" panose="05000000000000000000" pitchFamily="2" charset="2"/>
              <a:buChar char="ü"/>
            </a:pPr>
            <a:r>
              <a:rPr lang="pl-PL" sz="4300" dirty="0" smtClean="0"/>
              <a:t>wsparcia </a:t>
            </a:r>
            <a:r>
              <a:rPr lang="pl-PL" sz="4300" dirty="0"/>
              <a:t>w formule bonu – dofinansowania usługi na rzecz MŚP </a:t>
            </a:r>
            <a:r>
              <a:rPr lang="pl-PL" sz="4300" b="1" dirty="0"/>
              <a:t>–  do 100 tys. PLN </a:t>
            </a:r>
            <a:r>
              <a:rPr lang="pl-PL" sz="4300" b="1" dirty="0" smtClean="0"/>
              <a:t/>
            </a:r>
            <a:br>
              <a:rPr lang="pl-PL" sz="4300" b="1" dirty="0" smtClean="0"/>
            </a:br>
            <a:r>
              <a:rPr lang="pl-PL" sz="4300" b="1" dirty="0" smtClean="0"/>
              <a:t>na </a:t>
            </a:r>
            <a:r>
              <a:rPr lang="pl-PL" sz="4300" b="1" dirty="0"/>
              <a:t>jednego </a:t>
            </a:r>
            <a:r>
              <a:rPr lang="pl-PL" sz="4300" b="1" dirty="0" smtClean="0"/>
              <a:t>przedsiębiorcę</a:t>
            </a:r>
          </a:p>
          <a:p>
            <a:pPr>
              <a:buFont typeface="Wingdings" panose="05000000000000000000" pitchFamily="2" charset="2"/>
              <a:buChar char="ü"/>
            </a:pPr>
            <a:endParaRPr lang="pl-PL" sz="4300" dirty="0" smtClean="0"/>
          </a:p>
          <a:p>
            <a:pPr>
              <a:buFont typeface="Wingdings" panose="05000000000000000000" pitchFamily="2" charset="2"/>
              <a:buChar char="ü"/>
            </a:pPr>
            <a:r>
              <a:rPr lang="pl-PL" sz="4300" b="1" dirty="0" smtClean="0"/>
              <a:t>infrastruktura </a:t>
            </a:r>
            <a:r>
              <a:rPr lang="pl-PL" sz="4300" b="1" dirty="0"/>
              <a:t>IOB </a:t>
            </a:r>
            <a:r>
              <a:rPr lang="pl-PL" sz="4300" dirty="0"/>
              <a:t>– maksymalna wartość </a:t>
            </a:r>
            <a:r>
              <a:rPr lang="pl-PL" sz="4300" b="1" dirty="0"/>
              <a:t>wydatków kwalifikowalnych: 15 mln PLN.</a:t>
            </a:r>
          </a:p>
          <a:p>
            <a:pPr marL="0" indent="0">
              <a:buNone/>
            </a:pPr>
            <a:endParaRPr lang="pl-PL" sz="4300" b="1" dirty="0" smtClean="0"/>
          </a:p>
          <a:p>
            <a:pPr marL="0" indent="0" algn="just">
              <a:buNone/>
            </a:pPr>
            <a:endParaRPr lang="pl-PL" sz="4900" b="1" dirty="0" smtClean="0"/>
          </a:p>
          <a:p>
            <a:pPr marL="0" indent="0" algn="just">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499992"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1. </a:t>
            </a:r>
          </a:p>
          <a:p>
            <a:pPr algn="r"/>
            <a:r>
              <a:rPr lang="pl-PL" b="1" dirty="0" smtClean="0">
                <a:solidFill>
                  <a:schemeClr val="bg2">
                    <a:lumMod val="25000"/>
                  </a:schemeClr>
                </a:solidFill>
              </a:rPr>
              <a:t>Przedsiębiorstwa </a:t>
            </a:r>
            <a:r>
              <a:rPr lang="pl-PL" b="1" dirty="0">
                <a:solidFill>
                  <a:schemeClr val="bg2">
                    <a:lumMod val="25000"/>
                  </a:schemeClr>
                </a:solidFill>
              </a:rPr>
              <a:t>i innowacje</a:t>
            </a:r>
            <a:endParaRPr lang="pl-PL" dirty="0">
              <a:solidFill>
                <a:schemeClr val="bg2">
                  <a:lumMod val="25000"/>
                </a:schemeClr>
              </a:solidFill>
            </a:endParaRP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26</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57128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238638" y="1523130"/>
            <a:ext cx="8560822" cy="4678204"/>
          </a:xfrm>
          <a:prstGeom prst="rect">
            <a:avLst/>
          </a:prstGeom>
          <a:noFill/>
        </p:spPr>
        <p:txBody>
          <a:bodyPr wrap="square" rtlCol="0">
            <a:spAutoFit/>
          </a:bodyPr>
          <a:lstStyle/>
          <a:p>
            <a:endParaRPr lang="pl-PL" b="1" dirty="0" smtClean="0"/>
          </a:p>
          <a:p>
            <a:r>
              <a:rPr lang="pl-PL" sz="2400" b="1" dirty="0" smtClean="0">
                <a:solidFill>
                  <a:schemeClr val="bg2">
                    <a:lumMod val="25000"/>
                  </a:schemeClr>
                </a:solidFill>
              </a:rPr>
              <a:t>Działanie 2.1 </a:t>
            </a:r>
            <a:r>
              <a:rPr lang="pl-PL" sz="2400" b="1" dirty="0">
                <a:solidFill>
                  <a:schemeClr val="bg2">
                    <a:lumMod val="25000"/>
                  </a:schemeClr>
                </a:solidFill>
              </a:rPr>
              <a:t>	</a:t>
            </a:r>
            <a:r>
              <a:rPr lang="pl-PL" sz="2400" b="1" dirty="0" smtClean="0">
                <a:solidFill>
                  <a:schemeClr val="bg2">
                    <a:lumMod val="25000"/>
                  </a:schemeClr>
                </a:solidFill>
              </a:rPr>
              <a:t>E-usługi </a:t>
            </a:r>
            <a:r>
              <a:rPr lang="pl-PL" sz="2400" b="1" dirty="0">
                <a:solidFill>
                  <a:schemeClr val="bg2">
                    <a:lumMod val="25000"/>
                  </a:schemeClr>
                </a:solidFill>
              </a:rPr>
              <a:t>publiczne </a:t>
            </a:r>
            <a:r>
              <a:rPr lang="pl-PL" sz="2400" b="1" dirty="0" smtClean="0">
                <a:solidFill>
                  <a:schemeClr val="bg2">
                    <a:lumMod val="25000"/>
                  </a:schemeClr>
                </a:solidFill>
              </a:rPr>
              <a:t>			</a:t>
            </a:r>
          </a:p>
          <a:p>
            <a:endParaRPr lang="pl-PL" dirty="0" smtClean="0">
              <a:solidFill>
                <a:schemeClr val="bg2">
                  <a:lumMod val="25000"/>
                </a:schemeClr>
              </a:solidFill>
            </a:endParaRPr>
          </a:p>
          <a:p>
            <a:pPr algn="just"/>
            <a:r>
              <a:rPr lang="pl-PL" sz="2000" b="1" dirty="0"/>
              <a:t>Poddziałanie nr </a:t>
            </a:r>
            <a:r>
              <a:rPr lang="pl-PL" sz="2000" b="1" dirty="0" smtClean="0"/>
              <a:t>2.1.1</a:t>
            </a:r>
            <a:r>
              <a:rPr lang="pl-PL" sz="2000" b="1" dirty="0"/>
              <a:t>		</a:t>
            </a:r>
            <a:endParaRPr lang="pl-PL" sz="2000" dirty="0"/>
          </a:p>
          <a:p>
            <a:pPr algn="just"/>
            <a:r>
              <a:rPr lang="pl-PL" sz="2000" dirty="0"/>
              <a:t>	– konkursy </a:t>
            </a:r>
            <a:r>
              <a:rPr lang="pl-PL" sz="2000" dirty="0" smtClean="0"/>
              <a:t>horyzontalne 				      45</a:t>
            </a:r>
            <a:r>
              <a:rPr lang="pl-PL" sz="2000" dirty="0"/>
              <a:t> 986 </a:t>
            </a:r>
            <a:r>
              <a:rPr lang="pl-PL" sz="2000" dirty="0" smtClean="0"/>
              <a:t>308 </a:t>
            </a:r>
            <a:r>
              <a:rPr lang="pl-PL" sz="2000" dirty="0"/>
              <a:t>EUR</a:t>
            </a:r>
          </a:p>
          <a:p>
            <a:pPr lvl="0"/>
            <a:endParaRPr lang="pl-PL" sz="2000" dirty="0" smtClean="0">
              <a:solidFill>
                <a:prstClr val="black"/>
              </a:solidFill>
            </a:endParaRPr>
          </a:p>
          <a:p>
            <a:pPr lvl="0"/>
            <a:r>
              <a:rPr lang="pl-PL" sz="2000" b="1" dirty="0" smtClean="0">
                <a:solidFill>
                  <a:prstClr val="black"/>
                </a:solidFill>
              </a:rPr>
              <a:t>Poddziałanie </a:t>
            </a:r>
            <a:r>
              <a:rPr lang="pl-PL" sz="2000" b="1" dirty="0">
                <a:solidFill>
                  <a:prstClr val="black"/>
                </a:solidFill>
              </a:rPr>
              <a:t>nr </a:t>
            </a:r>
            <a:r>
              <a:rPr lang="pl-PL" sz="2000" b="1" dirty="0" smtClean="0">
                <a:solidFill>
                  <a:prstClr val="black"/>
                </a:solidFill>
              </a:rPr>
              <a:t>2.1.2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Wrocławskiego Obszaru </a:t>
            </a:r>
            <a:r>
              <a:rPr lang="pl-PL" sz="2000" dirty="0" smtClean="0">
                <a:solidFill>
                  <a:prstClr val="black"/>
                </a:solidFill>
              </a:rPr>
              <a:t>Funkcjonalnego 	      </a:t>
            </a:r>
            <a:r>
              <a:rPr lang="pl-PL" sz="2000" dirty="0" smtClean="0"/>
              <a:t>10 </a:t>
            </a:r>
            <a:r>
              <a:rPr lang="pl-PL" sz="2000" dirty="0"/>
              <a:t>000 </a:t>
            </a:r>
            <a:r>
              <a:rPr lang="pl-PL" sz="2000" dirty="0" smtClean="0"/>
              <a:t>000 </a:t>
            </a:r>
            <a:r>
              <a:rPr lang="pl-PL" sz="2000" dirty="0"/>
              <a:t>EUR</a:t>
            </a:r>
          </a:p>
          <a:p>
            <a:pPr marL="285750" lvl="0" indent="-285750" algn="r">
              <a:buFontTx/>
              <a:buChar char="-"/>
            </a:pPr>
            <a:endParaRPr lang="pl-PL" sz="2000" dirty="0">
              <a:solidFill>
                <a:prstClr val="black"/>
              </a:solidFill>
            </a:endParaRPr>
          </a:p>
          <a:p>
            <a:pPr lvl="0"/>
            <a:r>
              <a:rPr lang="pl-PL" sz="2000" b="1" dirty="0">
                <a:solidFill>
                  <a:prstClr val="black"/>
                </a:solidFill>
              </a:rPr>
              <a:t>Poddziałanie nr </a:t>
            </a:r>
            <a:r>
              <a:rPr lang="pl-PL" sz="2000" b="1" dirty="0" smtClean="0">
                <a:solidFill>
                  <a:prstClr val="black"/>
                </a:solidFill>
              </a:rPr>
              <a:t>2.1.3</a:t>
            </a:r>
            <a:r>
              <a:rPr lang="pl-PL" sz="2000" dirty="0">
                <a:solidFill>
                  <a:prstClr val="black"/>
                </a:solidFill>
              </a:rPr>
              <a:t>	</a:t>
            </a: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Aglomeracji </a:t>
            </a:r>
            <a:r>
              <a:rPr lang="pl-PL" sz="2000" dirty="0" smtClean="0">
                <a:solidFill>
                  <a:prstClr val="black"/>
                </a:solidFill>
              </a:rPr>
              <a:t>Jeleniogórskiej 			        </a:t>
            </a:r>
            <a:r>
              <a:rPr lang="pl-PL" sz="2000" dirty="0" smtClean="0"/>
              <a:t>4</a:t>
            </a:r>
            <a:r>
              <a:rPr lang="pl-PL" sz="2000" dirty="0"/>
              <a:t> 000 </a:t>
            </a:r>
            <a:r>
              <a:rPr lang="pl-PL" sz="2000" dirty="0" smtClean="0"/>
              <a:t>000 </a:t>
            </a:r>
            <a:r>
              <a:rPr lang="pl-PL" sz="2000" dirty="0"/>
              <a:t>EUR</a:t>
            </a:r>
          </a:p>
          <a:p>
            <a:pPr marL="285750" lvl="0" indent="-285750" algn="r">
              <a:buFontTx/>
              <a:buChar char="-"/>
            </a:pPr>
            <a:endParaRPr lang="pl-PL" sz="2000" dirty="0">
              <a:solidFill>
                <a:prstClr val="black"/>
              </a:solidFill>
            </a:endParaRPr>
          </a:p>
          <a:p>
            <a:pPr lvl="0"/>
            <a:r>
              <a:rPr lang="pl-PL" sz="2000" b="1" dirty="0">
                <a:solidFill>
                  <a:prstClr val="black"/>
                </a:solidFill>
              </a:rPr>
              <a:t>Poddziałanie nr </a:t>
            </a:r>
            <a:r>
              <a:rPr lang="pl-PL" sz="2000" b="1" dirty="0" smtClean="0">
                <a:solidFill>
                  <a:prstClr val="black"/>
                </a:solidFill>
              </a:rPr>
              <a:t>2.1.4 </a:t>
            </a:r>
            <a:r>
              <a:rPr lang="pl-PL" sz="2000" dirty="0">
                <a:solidFill>
                  <a:prstClr val="black"/>
                </a:solidFill>
              </a:rPr>
              <a:t>	</a:t>
            </a: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Aglomeracji </a:t>
            </a:r>
            <a:r>
              <a:rPr lang="pl-PL" sz="2000" dirty="0" smtClean="0">
                <a:solidFill>
                  <a:prstClr val="black"/>
                </a:solidFill>
              </a:rPr>
              <a:t>Wałbrzyskiej 			        </a:t>
            </a:r>
            <a:r>
              <a:rPr lang="pl-PL" sz="2000" dirty="0" smtClean="0"/>
              <a:t>6</a:t>
            </a:r>
            <a:r>
              <a:rPr lang="pl-PL" sz="2000" dirty="0"/>
              <a:t> 400 </a:t>
            </a:r>
            <a:r>
              <a:rPr lang="pl-PL" sz="2000" dirty="0" smtClean="0"/>
              <a:t>000 EUR</a:t>
            </a:r>
            <a:endParaRPr lang="pl-PL" sz="2000" dirty="0">
              <a:solidFill>
                <a:prstClr val="black"/>
              </a:solidFill>
            </a:endParaRPr>
          </a:p>
          <a:p>
            <a:endParaRPr lang="pl-PL" dirty="0"/>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27</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953506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2099989"/>
            <a:ext cx="8229600" cy="4137323"/>
          </a:xfrm>
        </p:spPr>
        <p:txBody>
          <a:bodyPr>
            <a:normAutofit fontScale="25000" lnSpcReduction="20000"/>
          </a:bodyPr>
          <a:lstStyle/>
          <a:p>
            <a:pPr marL="0" indent="0">
              <a:buNone/>
            </a:pPr>
            <a:endParaRPr lang="pl-PL" dirty="0"/>
          </a:p>
          <a:p>
            <a:pPr marL="715963" indent="-715963">
              <a:spcAft>
                <a:spcPts val="1200"/>
              </a:spcAft>
              <a:buNone/>
              <a:tabLst>
                <a:tab pos="715963" algn="l"/>
              </a:tabLst>
            </a:pPr>
            <a:r>
              <a:rPr lang="pl-PL" sz="8000" b="1" dirty="0" smtClean="0"/>
              <a:t>2.1.A.	Przedsięwzięcia </a:t>
            </a:r>
            <a:r>
              <a:rPr lang="pl-PL" sz="8000" b="1" dirty="0"/>
              <a:t>szczebla regionalnego i lokalnego dotyczące zwiększenia dostępu </a:t>
            </a:r>
            <a:r>
              <a:rPr lang="pl-PL" sz="8000" b="1" dirty="0" smtClean="0"/>
              <a:t>i </a:t>
            </a:r>
            <a:r>
              <a:rPr lang="pl-PL" sz="8000" b="1" dirty="0"/>
              <a:t>jakości </a:t>
            </a:r>
            <a:r>
              <a:rPr lang="pl-PL" sz="7200" b="1" dirty="0" smtClean="0"/>
              <a:t>e-usług:</a:t>
            </a:r>
          </a:p>
          <a:p>
            <a:pPr marL="982663" indent="-266700">
              <a:spcAft>
                <a:spcPts val="600"/>
              </a:spcAft>
              <a:buNone/>
            </a:pPr>
            <a:r>
              <a:rPr lang="pl-PL" sz="7200" b="1" dirty="0" smtClean="0"/>
              <a:t>1</a:t>
            </a:r>
            <a:r>
              <a:rPr lang="pl-PL" sz="7200" b="1" dirty="0"/>
              <a:t>. Tworzenie lub rozwój (poprawa e-dojrzałości) e-usług publicznych (A2B, A2C), tj. </a:t>
            </a:r>
            <a:r>
              <a:rPr lang="pl-PL" sz="7200" b="1" dirty="0" smtClean="0"/>
              <a:t>projekty:</a:t>
            </a:r>
            <a:endParaRPr lang="pl-PL" sz="7200" b="1" dirty="0"/>
          </a:p>
          <a:p>
            <a:pPr marL="1074738" lvl="2" indent="-274638">
              <a:spcAft>
                <a:spcPts val="600"/>
              </a:spcAft>
              <a:buFont typeface="+mj-lt"/>
              <a:buAutoNum type="alphaLcParenR"/>
            </a:pPr>
            <a:r>
              <a:rPr lang="pl-PL" sz="6400" dirty="0" smtClean="0"/>
              <a:t>zakładające </a:t>
            </a:r>
            <a:r>
              <a:rPr lang="pl-PL" sz="6400" dirty="0"/>
              <a:t>rozwój elektronicznych usług publicznych w zakresie </a:t>
            </a:r>
            <a:r>
              <a:rPr lang="pl-PL" sz="6400" b="1" dirty="0"/>
              <a:t>e-kultury</a:t>
            </a:r>
            <a:r>
              <a:rPr lang="pl-PL" sz="6400" dirty="0"/>
              <a:t>;</a:t>
            </a:r>
          </a:p>
          <a:p>
            <a:pPr marL="1074738" lvl="2" indent="-274638">
              <a:spcAft>
                <a:spcPts val="600"/>
              </a:spcAft>
              <a:buFont typeface="+mj-lt"/>
              <a:buAutoNum type="alphaLcParenR"/>
            </a:pPr>
            <a:r>
              <a:rPr lang="pl-PL" sz="6400" dirty="0" smtClean="0"/>
              <a:t>zakładające </a:t>
            </a:r>
            <a:r>
              <a:rPr lang="pl-PL" sz="6400" dirty="0"/>
              <a:t>rozwój elektronicznych usług publicznych w zakresie dostępu do </a:t>
            </a:r>
            <a:r>
              <a:rPr lang="pl-PL" sz="6400" b="1" dirty="0"/>
              <a:t>informacji przestrzennej, </a:t>
            </a:r>
            <a:r>
              <a:rPr lang="pl-PL" sz="6400" b="1" dirty="0" smtClean="0"/>
              <a:t>np</a:t>
            </a:r>
            <a:r>
              <a:rPr lang="pl-PL" sz="6400" b="1" dirty="0"/>
              <a:t>. GIS</a:t>
            </a:r>
            <a:r>
              <a:rPr lang="pl-PL" sz="6400" dirty="0"/>
              <a:t>;</a:t>
            </a:r>
          </a:p>
          <a:p>
            <a:pPr marL="1074738" lvl="2" indent="-274638">
              <a:spcAft>
                <a:spcPts val="600"/>
              </a:spcAft>
              <a:buFont typeface="+mj-lt"/>
              <a:buAutoNum type="alphaLcParenR"/>
            </a:pPr>
            <a:r>
              <a:rPr lang="pl-PL" sz="6400" dirty="0" smtClean="0"/>
              <a:t>zakładające </a:t>
            </a:r>
            <a:r>
              <a:rPr lang="pl-PL" sz="6400" dirty="0"/>
              <a:t>rozwój elektronicznych usług publicznych w zakresie </a:t>
            </a:r>
            <a:r>
              <a:rPr lang="pl-PL" sz="6400" b="1" dirty="0"/>
              <a:t>bezpieczeństwa kryzysowego</a:t>
            </a:r>
            <a:r>
              <a:rPr lang="pl-PL" sz="6400" dirty="0"/>
              <a:t>;</a:t>
            </a:r>
          </a:p>
          <a:p>
            <a:pPr marL="1074738" lvl="2" indent="-274638">
              <a:spcAft>
                <a:spcPts val="600"/>
              </a:spcAft>
              <a:buFont typeface="+mj-lt"/>
              <a:buAutoNum type="alphaLcParenR"/>
            </a:pPr>
            <a:r>
              <a:rPr lang="pl-PL" sz="6400" dirty="0" smtClean="0"/>
              <a:t>zakładające </a:t>
            </a:r>
            <a:r>
              <a:rPr lang="pl-PL" sz="6400" dirty="0"/>
              <a:t>rozwój elektronicznych usług publicznych w zakresie </a:t>
            </a:r>
            <a:r>
              <a:rPr lang="pl-PL" sz="6400" b="1" dirty="0" smtClean="0"/>
              <a:t>e-zdrowia</a:t>
            </a:r>
            <a:r>
              <a:rPr lang="pl-PL" sz="6400" dirty="0" smtClean="0"/>
              <a:t>;</a:t>
            </a:r>
          </a:p>
          <a:p>
            <a:pPr marL="1074738" lvl="2" indent="-274638">
              <a:spcAft>
                <a:spcPts val="600"/>
              </a:spcAft>
              <a:buFont typeface="+mj-lt"/>
              <a:buAutoNum type="alphaLcParenR"/>
            </a:pPr>
            <a:r>
              <a:rPr lang="pl-PL" sz="6400" dirty="0" smtClean="0"/>
              <a:t>zakładające </a:t>
            </a:r>
            <a:r>
              <a:rPr lang="pl-PL" sz="6400" dirty="0"/>
              <a:t>rozwój elektronicznych usług publicznych w zakresie </a:t>
            </a:r>
            <a:r>
              <a:rPr lang="pl-PL" sz="6400" b="1" dirty="0"/>
              <a:t>e-administracji</a:t>
            </a:r>
            <a:r>
              <a:rPr lang="pl-PL" sz="6400" dirty="0" smtClean="0"/>
              <a:t>.</a:t>
            </a:r>
            <a:endParaRPr lang="pl-PL" sz="6400" dirty="0"/>
          </a:p>
          <a:p>
            <a:pPr marL="0" indent="0">
              <a:buNone/>
            </a:pPr>
            <a:endParaRPr lang="pl-PL" sz="7200" dirty="0"/>
          </a:p>
          <a:p>
            <a:pPr marL="0" indent="0">
              <a:buNone/>
            </a:pP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395536" y="1516722"/>
            <a:ext cx="5472608" cy="400110"/>
          </a:xfrm>
          <a:prstGeom prst="rect">
            <a:avLst/>
          </a:prstGeom>
          <a:noFill/>
        </p:spPr>
        <p:txBody>
          <a:bodyPr wrap="square" rtlCol="0">
            <a:spAutoFit/>
          </a:bodyPr>
          <a:lstStyle/>
          <a:p>
            <a:r>
              <a:rPr lang="pl-PL" sz="2000" b="1" dirty="0"/>
              <a:t>Typy </a:t>
            </a:r>
            <a:r>
              <a:rPr lang="pl-PL" sz="2000" b="1" dirty="0" smtClean="0"/>
              <a:t>projektów</a:t>
            </a:r>
            <a:endParaRPr lang="pl-PL" sz="2000" b="1" dirty="0"/>
          </a:p>
        </p:txBody>
      </p:sp>
      <p:sp>
        <p:nvSpPr>
          <p:cNvPr id="11" name="pole tekstowe 10"/>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28</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858248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8"/>
          <p:cNvSpPr>
            <a:spLocks noGrp="1"/>
          </p:cNvSpPr>
          <p:nvPr>
            <p:ph idx="1"/>
          </p:nvPr>
        </p:nvSpPr>
        <p:spPr/>
        <p:txBody>
          <a:bodyPr>
            <a:normAutofit fontScale="25000" lnSpcReduction="20000"/>
          </a:bodyPr>
          <a:lstStyle/>
          <a:p>
            <a:pPr marL="808038" indent="-808038">
              <a:spcAft>
                <a:spcPts val="600"/>
              </a:spcAft>
              <a:buNone/>
            </a:pPr>
            <a:r>
              <a:rPr lang="pl-PL" sz="8000" b="1" dirty="0"/>
              <a:t>2.1. A.	Przedsięwzięcia szczebla regionalnego i lokalnego dotyczące zwiększenia dostępu i jakości e-usług:</a:t>
            </a:r>
          </a:p>
          <a:p>
            <a:pPr marL="1074738" indent="-266700">
              <a:buNone/>
            </a:pPr>
            <a:r>
              <a:rPr lang="pl-PL" sz="6400" b="1" dirty="0" smtClean="0"/>
              <a:t>2</a:t>
            </a:r>
            <a:r>
              <a:rPr lang="pl-PL" sz="6400" b="1" dirty="0"/>
              <a:t>. </a:t>
            </a:r>
            <a:r>
              <a:rPr lang="pl-PL" sz="6400" b="1" dirty="0" smtClean="0"/>
              <a:t> </a:t>
            </a:r>
            <a:r>
              <a:rPr lang="pl-PL" sz="7200" b="1" dirty="0" smtClean="0"/>
              <a:t>Tworzenie </a:t>
            </a:r>
            <a:r>
              <a:rPr lang="pl-PL" sz="7200" b="1" dirty="0"/>
              <a:t>lub rozwój elektronicznych usług wewnątrzadministracyjnych (A2A), niezbędnych dla funkcjonowania e-usług publicznych. Elementem przedsięwzięcia może być </a:t>
            </a:r>
            <a:r>
              <a:rPr lang="pl-PL" sz="7200" b="1" dirty="0" smtClean="0"/>
              <a:t>tworzenie lub </a:t>
            </a:r>
            <a:r>
              <a:rPr lang="pl-PL" sz="7200" b="1" dirty="0"/>
              <a:t>rozwój e-usług publicznych (A2B, A2C</a:t>
            </a:r>
            <a:r>
              <a:rPr lang="pl-PL" sz="7200" b="1" dirty="0" smtClean="0"/>
              <a:t>) </a:t>
            </a:r>
            <a:endParaRPr lang="pl-PL" sz="7200" b="1" dirty="0"/>
          </a:p>
          <a:p>
            <a:pPr marL="0" indent="0">
              <a:buNone/>
            </a:pPr>
            <a:endParaRPr lang="pl-PL" sz="7200" dirty="0" smtClean="0"/>
          </a:p>
          <a:p>
            <a:pPr marL="0" indent="0">
              <a:buNone/>
            </a:pPr>
            <a:r>
              <a:rPr lang="pl-PL" sz="6400" dirty="0" smtClean="0"/>
              <a:t>Dofinansowaniem </a:t>
            </a:r>
            <a:r>
              <a:rPr lang="pl-PL" sz="6400" dirty="0"/>
              <a:t>w tym zakresie objęte zostaną projekty: </a:t>
            </a:r>
            <a:endParaRPr lang="pl-PL" sz="6400" dirty="0" smtClean="0"/>
          </a:p>
          <a:p>
            <a:pPr marL="0" indent="0">
              <a:buNone/>
            </a:pPr>
            <a:r>
              <a:rPr lang="pl-PL" sz="6400" b="1" dirty="0" smtClean="0"/>
              <a:t>a)</a:t>
            </a:r>
            <a:r>
              <a:rPr lang="pl-PL" sz="6400" dirty="0" smtClean="0"/>
              <a:t>urzędów </a:t>
            </a:r>
            <a:r>
              <a:rPr lang="pl-PL" sz="6400" dirty="0"/>
              <a:t>administracji samorządowej dotyczące</a:t>
            </a:r>
            <a:r>
              <a:rPr lang="pl-PL" sz="6400" dirty="0" smtClean="0"/>
              <a:t>:</a:t>
            </a:r>
          </a:p>
          <a:p>
            <a:pPr marL="358775" lvl="1" indent="-176213">
              <a:buFont typeface="Calibri" panose="020F0502020204030204" pitchFamily="34" charset="0"/>
              <a:buChar char="–"/>
            </a:pPr>
            <a:r>
              <a:rPr lang="pl-PL" sz="5600" dirty="0" smtClean="0"/>
              <a:t>tworzenia</a:t>
            </a:r>
            <a:r>
              <a:rPr lang="pl-PL" sz="5600" dirty="0"/>
              <a:t>, rozwijania i integracji baz danych i zasobów cyfrowych wspomagających komunikację między tymi podmiotami (A2A), </a:t>
            </a:r>
          </a:p>
          <a:p>
            <a:pPr marL="358775" lvl="1" indent="-176213">
              <a:buFont typeface="Calibri" panose="020F0502020204030204" pitchFamily="34" charset="0"/>
              <a:buChar char="–"/>
            </a:pPr>
            <a:r>
              <a:rPr lang="pl-PL" sz="5600" dirty="0" smtClean="0"/>
              <a:t>wspomagające </a:t>
            </a:r>
            <a:r>
              <a:rPr lang="pl-PL" sz="5600" dirty="0"/>
              <a:t>procesy decyzyjne (obejmujące procesy wewnątrz </a:t>
            </a:r>
            <a:r>
              <a:rPr lang="pl-PL" sz="5600" dirty="0" smtClean="0"/>
              <a:t>urzędów i </a:t>
            </a:r>
            <a:r>
              <a:rPr lang="pl-PL" sz="5600" dirty="0"/>
              <a:t>administracji, </a:t>
            </a:r>
            <a:r>
              <a:rPr lang="pl-PL" sz="5600" dirty="0" smtClean="0"/>
              <a:t>m.in. związane  z </a:t>
            </a:r>
            <a:r>
              <a:rPr lang="pl-PL" sz="5600" dirty="0"/>
              <a:t>systemami zarządzania i wymianą informacji – tzw. </a:t>
            </a:r>
            <a:r>
              <a:rPr lang="pl-PL" sz="5600" dirty="0" err="1"/>
              <a:t>back</a:t>
            </a:r>
            <a:r>
              <a:rPr lang="pl-PL" sz="5600" dirty="0"/>
              <a:t> </a:t>
            </a:r>
            <a:r>
              <a:rPr lang="pl-PL" sz="5600" dirty="0" err="1"/>
              <a:t>office</a:t>
            </a:r>
            <a:r>
              <a:rPr lang="pl-PL" sz="5600" dirty="0"/>
              <a:t>),</a:t>
            </a:r>
          </a:p>
          <a:p>
            <a:pPr marL="358775" lvl="1" indent="-176213">
              <a:buFont typeface="Calibri" panose="020F0502020204030204" pitchFamily="34" charset="0"/>
              <a:buChar char="–"/>
            </a:pPr>
            <a:r>
              <a:rPr lang="pl-PL" sz="5600" dirty="0" smtClean="0"/>
              <a:t>upowszechniające </a:t>
            </a:r>
            <a:r>
              <a:rPr lang="pl-PL" sz="5600" dirty="0"/>
              <a:t>i ułatwiające komunikację elektroniczną instytucji publicznych z podmiotami zewnętrznymi administracji</a:t>
            </a:r>
            <a:r>
              <a:rPr lang="pl-PL" sz="5600" dirty="0" smtClean="0"/>
              <a:t>.</a:t>
            </a:r>
          </a:p>
          <a:p>
            <a:pPr marL="358775" lvl="1" indent="-176213">
              <a:buFont typeface="Calibri" panose="020F0502020204030204" pitchFamily="34" charset="0"/>
              <a:buChar char="–"/>
            </a:pPr>
            <a:endParaRPr lang="pl-PL" sz="5200" dirty="0"/>
          </a:p>
          <a:p>
            <a:pPr marL="0" indent="0">
              <a:buNone/>
            </a:pPr>
            <a:r>
              <a:rPr lang="pl-PL" sz="6400" b="1" dirty="0"/>
              <a:t>b) </a:t>
            </a:r>
            <a:r>
              <a:rPr lang="pl-PL" sz="6400" dirty="0"/>
              <a:t>podmiotów leczniczych działających w publicznym systemie opieki zdrowotnej</a:t>
            </a:r>
            <a:r>
              <a:rPr lang="pl-PL" sz="6400" dirty="0" smtClean="0"/>
              <a:t>, ukierunkowane </a:t>
            </a:r>
            <a:r>
              <a:rPr lang="pl-PL" sz="6400" dirty="0"/>
              <a:t>na rozwój elektronicznych systemów (przygotowanych do integracji z platformami centralnymi), </a:t>
            </a:r>
            <a:r>
              <a:rPr lang="pl-PL" sz="6400" dirty="0" smtClean="0"/>
              <a:t>    w </a:t>
            </a:r>
            <a:r>
              <a:rPr lang="pl-PL" sz="6400" dirty="0"/>
              <a:t>tym gromadzenie oraz udostępnianie danych medycznych, tworzenie i rozwijanie zasobów cyfrowych, </a:t>
            </a:r>
            <a:r>
              <a:rPr lang="pl-PL" sz="6400" dirty="0" smtClean="0"/>
              <a:t>a </a:t>
            </a:r>
            <a:r>
              <a:rPr lang="pl-PL" sz="6400" dirty="0"/>
              <a:t>także rozwój procesu elektronicznej obsługi pacjenta</a:t>
            </a:r>
            <a:r>
              <a:rPr lang="pl-PL" sz="6400" dirty="0" smtClean="0"/>
              <a:t>.</a:t>
            </a:r>
            <a:endParaRPr lang="pl-PL" sz="6400"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1" name="pole tekstowe 10"/>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12" name="pole tekstowe 11"/>
          <p:cNvSpPr txBox="1"/>
          <p:nvPr/>
        </p:nvSpPr>
        <p:spPr>
          <a:xfrm>
            <a:off x="395536" y="1268760"/>
            <a:ext cx="5472608" cy="400110"/>
          </a:xfrm>
          <a:prstGeom prst="rect">
            <a:avLst/>
          </a:prstGeom>
          <a:noFill/>
        </p:spPr>
        <p:txBody>
          <a:bodyPr wrap="square" rtlCol="0">
            <a:spAutoFit/>
          </a:bodyPr>
          <a:lstStyle/>
          <a:p>
            <a:r>
              <a:rPr lang="pl-PL" sz="2000" b="1" dirty="0"/>
              <a:t>Typy </a:t>
            </a:r>
            <a:r>
              <a:rPr lang="pl-PL" sz="2000" b="1" dirty="0" smtClean="0"/>
              <a:t>projektów</a:t>
            </a:r>
            <a:endParaRPr lang="pl-PL" sz="2000" b="1" dirty="0"/>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29</a:t>
            </a:fld>
            <a:endParaRPr lang="pl-PL"/>
          </a:p>
        </p:txBody>
      </p:sp>
      <p:sp>
        <p:nvSpPr>
          <p:cNvPr id="1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48647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rostokąt 3"/>
          <p:cNvSpPr/>
          <p:nvPr/>
        </p:nvSpPr>
        <p:spPr>
          <a:xfrm>
            <a:off x="251520" y="90872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smtClean="0">
                <a:latin typeface="Calibri" pitchFamily="34" charset="0"/>
              </a:rPr>
              <a:t>Zintegrowane podejście terytorialne</a:t>
            </a:r>
            <a:endParaRPr lang="pl-PL" sz="2800" b="1" dirty="0">
              <a:latin typeface="Calibri" pitchFamily="34" charset="0"/>
            </a:endParaRPr>
          </a:p>
        </p:txBody>
      </p:sp>
      <p:sp>
        <p:nvSpPr>
          <p:cNvPr id="7" name="Prostokąt 6"/>
          <p:cNvSpPr/>
          <p:nvPr/>
        </p:nvSpPr>
        <p:spPr>
          <a:xfrm>
            <a:off x="467544" y="1264676"/>
            <a:ext cx="8064896" cy="13757612"/>
          </a:xfrm>
          <a:prstGeom prst="rect">
            <a:avLst/>
          </a:prstGeom>
        </p:spPr>
        <p:txBody>
          <a:bodyPr wrap="square">
            <a:spAutoFit/>
          </a:bodyPr>
          <a:lstStyle/>
          <a:p>
            <a:pPr marL="342900" lvl="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lvl="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AutoNum type="arabicPeriod"/>
            </a:pPr>
            <a:endParaRPr lang="pl-PL" sz="1600" b="1" dirty="0" smtClean="0">
              <a:latin typeface="Calibri" pitchFamily="34" charset="0"/>
            </a:endParaRPr>
          </a:p>
          <a:p>
            <a:pPr marL="342900" indent="-342900">
              <a:buFontTx/>
              <a:buAutoNum type="arabicPeriod"/>
            </a:pPr>
            <a:endParaRPr lang="pl-PL" dirty="0" smtClean="0"/>
          </a:p>
          <a:p>
            <a:pPr marL="342900" lvl="0" indent="-342900">
              <a:buFontTx/>
              <a:buAutoNum type="arabicPeriod"/>
            </a:pPr>
            <a:endParaRPr lang="pl-PL" dirty="0" smtClean="0"/>
          </a:p>
          <a:p>
            <a:pPr marL="342900" indent="-342900">
              <a:buFontTx/>
              <a:buAutoNum type="arabicPeriod"/>
            </a:pPr>
            <a:endParaRPr lang="pl-PL" dirty="0" smtClean="0"/>
          </a:p>
          <a:p>
            <a:pPr marL="342900" lvl="0" indent="-342900">
              <a:buFontTx/>
              <a:buAutoNum type="arabicPeriod"/>
            </a:pPr>
            <a:endParaRPr lang="pl-PL" b="1" dirty="0" smtClean="0">
              <a:latin typeface="Calibri" pitchFamily="34" charset="0"/>
            </a:endParaRPr>
          </a:p>
          <a:p>
            <a:pPr marL="342900" lvl="0" indent="-342900">
              <a:buFontTx/>
              <a:buAutoNum type="arabicPeriod"/>
            </a:pPr>
            <a:endParaRPr lang="pl-PL" dirty="0" smtClean="0"/>
          </a:p>
          <a:p>
            <a:pPr marL="342900" indent="-342900">
              <a:buFontTx/>
              <a:buAutoNum type="arabicPeriod"/>
            </a:pPr>
            <a:endParaRPr lang="pl-PL" b="1" dirty="0" smtClean="0">
              <a:latin typeface="Calibri" pitchFamily="34" charset="0"/>
            </a:endParaRPr>
          </a:p>
          <a:p>
            <a:pPr marL="342900" indent="-342900">
              <a:buFontTx/>
              <a:buAutoNum type="arabicPeriod"/>
            </a:pPr>
            <a:endParaRPr lang="pl-PL" dirty="0" smtClean="0"/>
          </a:p>
          <a:p>
            <a:pPr marL="342900" lvl="0" indent="-342900">
              <a:buFontTx/>
              <a:buAutoNum type="arabicPeriod"/>
            </a:pPr>
            <a:endParaRPr lang="pl-PL" b="1" dirty="0" smtClean="0">
              <a:latin typeface="Calibri" pitchFamily="34" charset="0"/>
            </a:endParaRPr>
          </a:p>
          <a:p>
            <a:pPr marL="342900" lvl="0" indent="-342900">
              <a:buFontTx/>
              <a:buAutoNum type="arabicPeriod"/>
            </a:pPr>
            <a:endParaRPr lang="pl-PL" b="1" dirty="0" smtClean="0">
              <a:latin typeface="Calibri" pitchFamily="34" charset="0"/>
            </a:endParaRPr>
          </a:p>
          <a:p>
            <a:pPr marL="342900" indent="-342900">
              <a:buAutoNum type="arabicPeriod"/>
            </a:pPr>
            <a:endParaRPr lang="pl-PL" b="1" dirty="0" smtClean="0">
              <a:latin typeface="Calibri" pitchFamily="34" charset="0"/>
            </a:endParaRPr>
          </a:p>
          <a:p>
            <a:pPr marL="342900" indent="-342900">
              <a:buAutoNum type="arabicPeriod"/>
            </a:pPr>
            <a:endParaRPr lang="pl-PL" dirty="0" smtClean="0"/>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a:latin typeface="Calibri" pitchFamily="34" charset="0"/>
            </a:endParaRPr>
          </a:p>
        </p:txBody>
      </p:sp>
      <p:sp>
        <p:nvSpPr>
          <p:cNvPr id="8" name="Prostokąt 7"/>
          <p:cNvSpPr/>
          <p:nvPr/>
        </p:nvSpPr>
        <p:spPr>
          <a:xfrm>
            <a:off x="323528" y="1412776"/>
            <a:ext cx="8208912" cy="5109091"/>
          </a:xfrm>
          <a:prstGeom prst="rect">
            <a:avLst/>
          </a:prstGeom>
        </p:spPr>
        <p:txBody>
          <a:bodyPr wrap="square">
            <a:spAutoFit/>
          </a:bodyPr>
          <a:lstStyle/>
          <a:p>
            <a:pPr algn="just">
              <a:buFont typeface="Wingdings" pitchFamily="2" charset="2"/>
              <a:buNone/>
            </a:pPr>
            <a:r>
              <a:rPr lang="pl-PL" sz="2000" b="1" dirty="0" smtClean="0">
                <a:latin typeface="Calibri" pitchFamily="34" charset="0"/>
              </a:rPr>
              <a:t>Zintegrowane Inwestycje Terytorialne (tzw. ZIT)</a:t>
            </a:r>
            <a:r>
              <a:rPr lang="pl-PL" sz="2000" dirty="0" smtClean="0">
                <a:latin typeface="Calibri" pitchFamily="34" charset="0"/>
              </a:rPr>
              <a:t> </a:t>
            </a:r>
          </a:p>
          <a:p>
            <a:pPr algn="just">
              <a:buFont typeface="Wingdings" pitchFamily="2" charset="2"/>
              <a:buNone/>
            </a:pPr>
            <a:r>
              <a:rPr lang="pl-PL" dirty="0" smtClean="0">
                <a:latin typeface="Calibri" pitchFamily="34" charset="0"/>
              </a:rPr>
              <a:t>nowe narzędzie, za pomocą którego będą realizowane </a:t>
            </a:r>
            <a:r>
              <a:rPr lang="pl-PL" u="sng" dirty="0" smtClean="0">
                <a:latin typeface="Calibri" pitchFamily="34" charset="0"/>
              </a:rPr>
              <a:t>strategie terytorialne</a:t>
            </a:r>
            <a:r>
              <a:rPr lang="pl-PL" dirty="0" smtClean="0">
                <a:latin typeface="Calibri" pitchFamily="34" charset="0"/>
              </a:rPr>
              <a:t> </a:t>
            </a:r>
            <a:br>
              <a:rPr lang="pl-PL" dirty="0" smtClean="0">
                <a:latin typeface="Calibri" pitchFamily="34" charset="0"/>
              </a:rPr>
            </a:br>
            <a:r>
              <a:rPr lang="pl-PL" dirty="0" smtClean="0">
                <a:latin typeface="Calibri" pitchFamily="34" charset="0"/>
              </a:rPr>
              <a:t>w nowym okresie programowania na lata 2014-2020.</a:t>
            </a:r>
          </a:p>
          <a:p>
            <a:pPr algn="just">
              <a:buFont typeface="Wingdings" pitchFamily="2" charset="2"/>
              <a:buNone/>
            </a:pPr>
            <a:endParaRPr lang="pl-PL" dirty="0" smtClean="0">
              <a:latin typeface="Calibri" pitchFamily="34" charset="0"/>
            </a:endParaRPr>
          </a:p>
          <a:p>
            <a:pPr algn="just">
              <a:buFont typeface="Wingdings" pitchFamily="2" charset="2"/>
              <a:buNone/>
            </a:pPr>
            <a:r>
              <a:rPr lang="pl-PL" dirty="0" smtClean="0">
                <a:latin typeface="Calibri" pitchFamily="34" charset="0"/>
              </a:rPr>
              <a:t> Zintegrowane Inwestycje Terytorialne oznaczają:</a:t>
            </a:r>
          </a:p>
          <a:p>
            <a:pPr algn="just">
              <a:buFont typeface="Wingdings" pitchFamily="2" charset="2"/>
              <a:buNone/>
            </a:pPr>
            <a:endParaRPr lang="pl-PL" dirty="0" smtClean="0">
              <a:latin typeface="Calibri" pitchFamily="34" charset="0"/>
            </a:endParaRPr>
          </a:p>
          <a:p>
            <a:pPr marL="809625" lvl="1" indent="-352425" algn="just">
              <a:buFont typeface="Wingdings" pitchFamily="2" charset="2"/>
              <a:buChar char="Ø"/>
            </a:pPr>
            <a:r>
              <a:rPr lang="pl-PL" dirty="0">
                <a:latin typeface="Calibri" pitchFamily="34" charset="0"/>
              </a:rPr>
              <a:t>skierowanie wydzielonej puli środków do </a:t>
            </a:r>
            <a:r>
              <a:rPr lang="pl-PL" b="1" dirty="0">
                <a:latin typeface="Calibri" pitchFamily="34" charset="0"/>
              </a:rPr>
              <a:t>wskazanych obszarów w regionach </a:t>
            </a:r>
            <a:br>
              <a:rPr lang="pl-PL" b="1" dirty="0">
                <a:latin typeface="Calibri" pitchFamily="34" charset="0"/>
              </a:rPr>
            </a:br>
            <a:r>
              <a:rPr lang="pl-PL" dirty="0">
                <a:latin typeface="Calibri" pitchFamily="34" charset="0"/>
              </a:rPr>
              <a:t>– </a:t>
            </a:r>
            <a:r>
              <a:rPr lang="pl-PL" b="1" u="sng" dirty="0">
                <a:latin typeface="Calibri" pitchFamily="34" charset="0"/>
              </a:rPr>
              <a:t>przede wszystkim miast wojewódzkich i powiązanych z nimi obszarów funkcjonalnych </a:t>
            </a:r>
            <a:r>
              <a:rPr lang="pl-PL" dirty="0">
                <a:latin typeface="Calibri" pitchFamily="34" charset="0"/>
              </a:rPr>
              <a:t>– </a:t>
            </a:r>
            <a:r>
              <a:rPr lang="pl-PL" b="1" dirty="0">
                <a:latin typeface="Calibri" pitchFamily="34" charset="0"/>
              </a:rPr>
              <a:t>charakteryzujących się wspólnymi cechami społeczno-gospodarczymi i uwarunkowaniami przestrzennymi </a:t>
            </a:r>
            <a:r>
              <a:rPr lang="pl-PL" dirty="0">
                <a:latin typeface="Calibri" pitchFamily="34" charset="0"/>
              </a:rPr>
              <a:t>(projekty muszą realizować wspólną wizję i cele rozwojowe dla wszystkich jednostek terytorialnych z obszaru realizacji) </a:t>
            </a:r>
            <a:r>
              <a:rPr lang="pl-PL" b="1" u="sng" dirty="0">
                <a:latin typeface="Calibri" pitchFamily="34" charset="0"/>
              </a:rPr>
              <a:t>oraz obszarów funkcjonalnych ośrodków </a:t>
            </a:r>
            <a:r>
              <a:rPr lang="pl-PL" b="1" u="sng" dirty="0" smtClean="0">
                <a:latin typeface="Calibri" pitchFamily="34" charset="0"/>
              </a:rPr>
              <a:t>regionalnych</a:t>
            </a:r>
            <a:r>
              <a:rPr lang="pl-PL" u="sng" dirty="0">
                <a:latin typeface="Calibri" pitchFamily="34" charset="0"/>
              </a:rPr>
              <a:t>;</a:t>
            </a:r>
            <a:endParaRPr lang="pl-PL" u="sng" dirty="0" smtClean="0">
              <a:latin typeface="Calibri" pitchFamily="34" charset="0"/>
            </a:endParaRPr>
          </a:p>
          <a:p>
            <a:pPr marL="809625" lvl="1" indent="-352425" algn="just">
              <a:buFont typeface="Wingdings" pitchFamily="2" charset="2"/>
              <a:buChar char="Ø"/>
            </a:pPr>
            <a:endParaRPr lang="pl-PL" u="sng" dirty="0" smtClean="0">
              <a:latin typeface="Calibri" pitchFamily="34" charset="0"/>
            </a:endParaRPr>
          </a:p>
          <a:p>
            <a:pPr marL="809625" lvl="1" indent="-352425" algn="just">
              <a:buFont typeface="Wingdings" pitchFamily="2" charset="2"/>
              <a:buChar char="Ø"/>
            </a:pPr>
            <a:r>
              <a:rPr lang="pl-PL" dirty="0" smtClean="0">
                <a:latin typeface="Calibri" pitchFamily="34" charset="0"/>
              </a:rPr>
              <a:t>łączenie działań finansowanych z </a:t>
            </a:r>
            <a:r>
              <a:rPr lang="pl-PL" b="1" dirty="0" smtClean="0">
                <a:latin typeface="Calibri" pitchFamily="34" charset="0"/>
              </a:rPr>
              <a:t>dwóch funduszy </a:t>
            </a:r>
            <a:r>
              <a:rPr lang="pl-PL" dirty="0" smtClean="0">
                <a:latin typeface="Calibri" pitchFamily="34" charset="0"/>
              </a:rPr>
              <a:t>– Europejskiego Funduszu Rozwoju Regionalnego oraz Europejskiego Funduszu Społecznego.</a:t>
            </a:r>
          </a:p>
          <a:p>
            <a:pPr marL="809625" lvl="1" indent="-352425" algn="just"/>
            <a:endParaRPr lang="pl-PL" dirty="0" smtClean="0">
              <a:latin typeface="Calibri" pitchFamily="34" charset="0"/>
            </a:endParaRPr>
          </a:p>
          <a:p>
            <a:pPr marL="809625" lvl="1" indent="-352425" algn="just">
              <a:buFont typeface="Wingdings" pitchFamily="2" charset="2"/>
              <a:buChar char="Ø"/>
            </a:pPr>
            <a:endParaRPr lang="pl-PL" u="sng" dirty="0" smtClean="0">
              <a:latin typeface="Calibri" pitchFamily="34" charset="0"/>
            </a:endParaRPr>
          </a:p>
        </p:txBody>
      </p:sp>
      <p:sp>
        <p:nvSpPr>
          <p:cNvPr id="6" name="Symbol zastępczy numeru slajdu 5"/>
          <p:cNvSpPr>
            <a:spLocks noGrp="1"/>
          </p:cNvSpPr>
          <p:nvPr>
            <p:ph type="sldNum" sz="quarter" idx="12"/>
          </p:nvPr>
        </p:nvSpPr>
        <p:spPr/>
        <p:txBody>
          <a:bodyPr/>
          <a:lstStyle/>
          <a:p>
            <a:fld id="{F86E09CB-2C72-480B-B6BF-F61CF0356E3A}" type="slidenum">
              <a:rPr lang="pl-PL" smtClean="0"/>
              <a:pPr/>
              <a:t>3</a:t>
            </a:fld>
            <a:endParaRPr lang="pl-PL"/>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486" y="340894"/>
            <a:ext cx="4248018" cy="416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567333"/>
            <a:ext cx="8229600" cy="4525963"/>
          </a:xfrm>
        </p:spPr>
        <p:txBody>
          <a:bodyPr>
            <a:normAutofit fontScale="92500" lnSpcReduction="10000"/>
          </a:bodyPr>
          <a:lstStyle/>
          <a:p>
            <a:pPr marL="715963" indent="-715963">
              <a:buNone/>
              <a:tabLst>
                <a:tab pos="715963" algn="l"/>
              </a:tabLst>
            </a:pPr>
            <a:r>
              <a:rPr lang="pl-PL" sz="2200" b="1" dirty="0" smtClean="0"/>
              <a:t>2.1.B.	Przedsięwzięcia </a:t>
            </a:r>
            <a:r>
              <a:rPr lang="pl-PL" sz="2200" b="1" dirty="0"/>
              <a:t>dotyczące tworzenia i wykorzystania otwartych zasobów publicznych, w tym: </a:t>
            </a:r>
          </a:p>
          <a:p>
            <a:endParaRPr lang="pl-PL" sz="1800" dirty="0"/>
          </a:p>
          <a:p>
            <a:pPr marL="898525" indent="-273050">
              <a:buFont typeface="+mj-lt"/>
              <a:buAutoNum type="arabicPeriod"/>
            </a:pPr>
            <a:r>
              <a:rPr lang="pl-PL" sz="1800" dirty="0" smtClean="0"/>
              <a:t>Projekty </a:t>
            </a:r>
            <a:r>
              <a:rPr lang="pl-PL" sz="1800" dirty="0"/>
              <a:t>z zakresu digitalizacji zasobów </a:t>
            </a:r>
            <a:r>
              <a:rPr lang="pl-PL" sz="1800" dirty="0" smtClean="0"/>
              <a:t>i </a:t>
            </a:r>
            <a:r>
              <a:rPr lang="pl-PL" sz="1800" dirty="0"/>
              <a:t>treści publicznych, np. kulturowych, naukowych będących w posiadaniu instytucji szczebla regionalnego i lokalnego służące zapewnieniu powszechnego, otwartego dostępu w postaci cyfrowej do danych będących w posiadaniu instytucji szczebla </a:t>
            </a:r>
            <a:r>
              <a:rPr lang="pl-PL" sz="1800" dirty="0" smtClean="0"/>
              <a:t>regionalnego/lokalnego</a:t>
            </a:r>
            <a:r>
              <a:rPr lang="pl-PL" sz="1800" dirty="0"/>
              <a:t>.</a:t>
            </a:r>
          </a:p>
          <a:p>
            <a:pPr marL="898525" indent="-273050">
              <a:buFont typeface="+mj-lt"/>
              <a:buAutoNum type="arabicPeriod"/>
            </a:pPr>
            <a:endParaRPr lang="pl-PL" sz="1800" dirty="0"/>
          </a:p>
          <a:p>
            <a:pPr marL="898525" indent="-273050">
              <a:buFont typeface="+mj-lt"/>
              <a:buAutoNum type="arabicPeriod"/>
            </a:pPr>
            <a:r>
              <a:rPr lang="pl-PL" sz="1800" dirty="0" smtClean="0"/>
              <a:t>Projekty </a:t>
            </a:r>
            <a:r>
              <a:rPr lang="pl-PL" sz="1800" dirty="0"/>
              <a:t>służące zapewnieniu powszechnego otwartego dostępu w postaci cyfrowej do danych będących w posiadaniu instytucji szczebla regionalnego/ lokalnego.</a:t>
            </a:r>
          </a:p>
          <a:p>
            <a:pPr marL="898525" indent="-273050">
              <a:buFont typeface="+mj-lt"/>
              <a:buAutoNum type="arabicPeriod"/>
            </a:pPr>
            <a:endParaRPr lang="pl-PL" sz="1800" dirty="0"/>
          </a:p>
          <a:p>
            <a:pPr marL="898525" indent="-273050">
              <a:buFont typeface="+mj-lt"/>
              <a:buAutoNum type="arabicPeriod"/>
            </a:pPr>
            <a:r>
              <a:rPr lang="pl-PL" sz="1800" dirty="0" smtClean="0"/>
              <a:t>Projekty </a:t>
            </a:r>
            <a:r>
              <a:rPr lang="pl-PL" sz="1800" dirty="0"/>
              <a:t>dotyczące stworzenia lub wdrożenia nowych e-usług służących zwiększeniu uczestnictwa mieszkańców w procesach podejmowania decyzji w gminach, powiatach i regionie (open </a:t>
            </a:r>
            <a:r>
              <a:rPr lang="pl-PL" sz="1800" dirty="0" err="1"/>
              <a:t>government</a:t>
            </a:r>
            <a:r>
              <a:rPr lang="pl-PL" sz="1800" dirty="0"/>
              <a:t>), w tym także takie, które wykorzystują informacje sektora publicznego i/lub inne, istniejące </a:t>
            </a:r>
            <a:r>
              <a:rPr lang="pl-PL" sz="1800" dirty="0" smtClean="0"/>
              <a:t>e-usługi.</a:t>
            </a:r>
            <a:endParaRPr lang="pl-PL" sz="1800" dirty="0"/>
          </a:p>
        </p:txBody>
      </p:sp>
      <p:sp>
        <p:nvSpPr>
          <p:cNvPr id="6" name="Symbol zastępczy zawartości 5"/>
          <p:cNvSpPr txBox="1">
            <a:spLocks/>
          </p:cNvSpPr>
          <p:nvPr/>
        </p:nvSpPr>
        <p:spPr>
          <a:xfrm>
            <a:off x="251520" y="1484784"/>
            <a:ext cx="8640960" cy="5040560"/>
          </a:xfrm>
          <a:prstGeom prst="rect">
            <a:avLst/>
          </a:prstGeom>
        </p:spPr>
        <p:txBody>
          <a:bodyPr>
            <a:noAutofit/>
          </a:bodyPr>
          <a:lstStyle/>
          <a:p>
            <a:pPr marL="1017270" lvl="1"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11" name="pole tekstowe 10"/>
          <p:cNvSpPr txBox="1"/>
          <p:nvPr/>
        </p:nvSpPr>
        <p:spPr>
          <a:xfrm>
            <a:off x="395536" y="1268760"/>
            <a:ext cx="5472608" cy="400110"/>
          </a:xfrm>
          <a:prstGeom prst="rect">
            <a:avLst/>
          </a:prstGeom>
          <a:noFill/>
        </p:spPr>
        <p:txBody>
          <a:bodyPr wrap="square" rtlCol="0">
            <a:spAutoFit/>
          </a:bodyPr>
          <a:lstStyle/>
          <a:p>
            <a:r>
              <a:rPr lang="pl-PL" sz="2000" b="1" dirty="0"/>
              <a:t>Typy </a:t>
            </a:r>
            <a:r>
              <a:rPr lang="pl-PL" sz="2000" b="1" dirty="0" smtClean="0"/>
              <a:t>projektów</a:t>
            </a:r>
            <a:endParaRPr lang="pl-PL" sz="2000" b="1" dirty="0"/>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30</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626744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fontScale="25000" lnSpcReduction="20000"/>
          </a:bodyPr>
          <a:lstStyle/>
          <a:p>
            <a:pPr marL="0" indent="0">
              <a:buNone/>
            </a:pPr>
            <a:r>
              <a:rPr lang="pl-PL" sz="7200" b="1" i="1" dirty="0" smtClean="0"/>
              <a:t>Ważne</a:t>
            </a:r>
          </a:p>
          <a:p>
            <a:endParaRPr lang="pl-PL" dirty="0" smtClean="0"/>
          </a:p>
          <a:p>
            <a:r>
              <a:rPr lang="pl-PL" sz="6000" dirty="0" smtClean="0"/>
              <a:t>Zakup </a:t>
            </a:r>
            <a:r>
              <a:rPr lang="pl-PL" sz="6000" dirty="0"/>
              <a:t>wyposażenia i wytworzenie niezbędnej infrastruktury informatycznej, jest przewidziany </a:t>
            </a:r>
            <a:r>
              <a:rPr lang="pl-PL" sz="6000" dirty="0" smtClean="0"/>
              <a:t/>
            </a:r>
            <a:br>
              <a:rPr lang="pl-PL" sz="6000" dirty="0" smtClean="0"/>
            </a:br>
            <a:r>
              <a:rPr lang="pl-PL" sz="6000" dirty="0" smtClean="0"/>
              <a:t>w </a:t>
            </a:r>
            <a:r>
              <a:rPr lang="pl-PL" sz="6000" dirty="0"/>
              <a:t>wyżej wymienionych kierunkach wsparcia wyłącznie jako jeden z elementów projektu </a:t>
            </a:r>
            <a:r>
              <a:rPr lang="pl-PL" sz="6000" dirty="0" smtClean="0"/>
              <a:t/>
            </a:r>
            <a:br>
              <a:rPr lang="pl-PL" sz="6000" dirty="0" smtClean="0"/>
            </a:br>
            <a:r>
              <a:rPr lang="pl-PL" sz="6000" dirty="0" smtClean="0"/>
              <a:t>(</a:t>
            </a:r>
            <a:r>
              <a:rPr lang="pl-PL" sz="6000" dirty="0"/>
              <a:t>o charakterze uzupełniającym, nieznaczącym) służący osiągnięciu celów projektu dotyczącego rozwoju technologicznego</a:t>
            </a:r>
            <a:r>
              <a:rPr lang="pl-PL" sz="6000" dirty="0" smtClean="0"/>
              <a:t>.</a:t>
            </a:r>
          </a:p>
          <a:p>
            <a:pPr marL="0" indent="0">
              <a:buNone/>
            </a:pPr>
            <a:endParaRPr lang="pl-PL" sz="6000" dirty="0"/>
          </a:p>
          <a:p>
            <a:r>
              <a:rPr lang="pl-PL" sz="6000" dirty="0"/>
              <a:t>W przypadku inwestycji dotyczących </a:t>
            </a:r>
            <a:r>
              <a:rPr lang="pl-PL" sz="6000" b="1" dirty="0"/>
              <a:t>e-usług publicznych </a:t>
            </a:r>
            <a:r>
              <a:rPr lang="pl-PL" sz="6000" dirty="0"/>
              <a:t>przedsięwzięcia realizowane na poziomie krajowym stanowią rodzaj standardu (w oparciu m.in. o akty prawne regulujące kwestie interoperacyjności), umożliwiającego zachowanie zasady kompatybilności technologicznej </a:t>
            </a:r>
            <a:r>
              <a:rPr lang="pl-PL" sz="6000" dirty="0" smtClean="0"/>
              <a:t/>
            </a:r>
            <a:br>
              <a:rPr lang="pl-PL" sz="6000" dirty="0" smtClean="0"/>
            </a:br>
            <a:r>
              <a:rPr lang="pl-PL" sz="6000" dirty="0" smtClean="0"/>
              <a:t>i </a:t>
            </a:r>
            <a:r>
              <a:rPr lang="pl-PL" sz="6000" dirty="0"/>
              <a:t>projektowej dla przedsięwzięć realizowanych na poziomie regionalnym</a:t>
            </a:r>
            <a:r>
              <a:rPr lang="pl-PL" sz="6000" dirty="0" smtClean="0"/>
              <a:t>.</a:t>
            </a:r>
          </a:p>
          <a:p>
            <a:endParaRPr lang="pl-PL" sz="6000" dirty="0"/>
          </a:p>
          <a:p>
            <a:r>
              <a:rPr lang="pl-PL" sz="6000" dirty="0" smtClean="0"/>
              <a:t>Warunkiem </a:t>
            </a:r>
            <a:r>
              <a:rPr lang="pl-PL" sz="6000" dirty="0"/>
              <a:t>wsparcia będzie zapewnienie interoperacyjności między istniejącymi i </a:t>
            </a:r>
            <a:r>
              <a:rPr lang="pl-PL" sz="6000" b="1" dirty="0"/>
              <a:t>planowanymi </a:t>
            </a:r>
            <a:r>
              <a:rPr lang="pl-PL" sz="6000" b="1" dirty="0" smtClean="0"/>
              <a:t/>
            </a:r>
            <a:br>
              <a:rPr lang="pl-PL" sz="6000" b="1" dirty="0" smtClean="0"/>
            </a:br>
            <a:r>
              <a:rPr lang="pl-PL" sz="6000" b="1" dirty="0" smtClean="0"/>
              <a:t>e-usługami</a:t>
            </a:r>
            <a:r>
              <a:rPr lang="pl-PL" sz="6000" dirty="0" smtClean="0"/>
              <a:t> </a:t>
            </a:r>
            <a:r>
              <a:rPr lang="pl-PL" sz="6000" dirty="0"/>
              <a:t>a także zapewnienie kompatybilności z projektami planowanymi w PO Cyfrowa Polska (PO </a:t>
            </a:r>
            <a:r>
              <a:rPr lang="pl-PL" sz="6000" dirty="0" smtClean="0"/>
              <a:t>PC </a:t>
            </a:r>
            <a:r>
              <a:rPr lang="pl-PL" sz="6000" dirty="0"/>
              <a:t>2014-2020), jak również gotowość legislacyjna niezbędna dla osiągnięcia planowanych funkcjonalności oraz rzetelna analiza kosztów i korzyści pozwalająca oszacować społeczno-ekonomiczną stopę zwrotu</a:t>
            </a:r>
            <a:r>
              <a:rPr lang="pl-PL" sz="6000" dirty="0" smtClean="0"/>
              <a:t>.</a:t>
            </a:r>
          </a:p>
          <a:p>
            <a:endParaRPr lang="pl-PL" sz="6000" dirty="0" smtClean="0"/>
          </a:p>
          <a:p>
            <a:r>
              <a:rPr lang="pl-PL" sz="6000" dirty="0"/>
              <a:t>Warunkiem wsparcia w projektach dotyczących </a:t>
            </a:r>
            <a:r>
              <a:rPr lang="pl-PL" sz="6000" b="1" dirty="0"/>
              <a:t>e-administracji</a:t>
            </a:r>
            <a:r>
              <a:rPr lang="pl-PL" sz="6000" dirty="0"/>
              <a:t> będzie wpisywanie </a:t>
            </a:r>
            <a:r>
              <a:rPr lang="pl-PL" sz="6000" dirty="0" smtClean="0"/>
              <a:t/>
            </a:r>
            <a:br>
              <a:rPr lang="pl-PL" sz="6000" dirty="0" smtClean="0"/>
            </a:br>
            <a:r>
              <a:rPr lang="pl-PL" sz="6000" dirty="0" smtClean="0"/>
              <a:t>się </a:t>
            </a:r>
            <a:r>
              <a:rPr lang="pl-PL" sz="6000" dirty="0"/>
              <a:t>przedsięwzięć w katalog rekomendacji cyfrowego urzędu, opracowany przez ministra właściwego ds. informatyzacji. Przewiduje się, że katalog zostanie ogłoszony w II kwartale 2015 r. Wybór projektów w ramach działania będzie opierać się na ocenie potrzeb w świetle ww. katalogu.</a:t>
            </a:r>
          </a:p>
          <a:p>
            <a:pPr algn="just"/>
            <a:endParaRPr lang="pl-PL" dirty="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31</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68182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a:bodyPr>
          <a:lstStyle/>
          <a:p>
            <a:pPr marL="0" indent="0">
              <a:buNone/>
            </a:pPr>
            <a:r>
              <a:rPr lang="pl-PL" sz="1800" b="1" dirty="0"/>
              <a:t>Preferowane będą </a:t>
            </a:r>
            <a:r>
              <a:rPr lang="pl-PL" sz="1800" b="1" dirty="0" smtClean="0"/>
              <a:t>projekty:</a:t>
            </a:r>
          </a:p>
          <a:p>
            <a:endParaRPr lang="pl-PL" sz="1800" dirty="0" smtClean="0"/>
          </a:p>
          <a:p>
            <a:pPr algn="just"/>
            <a:r>
              <a:rPr lang="pl-PL" sz="1800" dirty="0" smtClean="0"/>
              <a:t>partnerskie </a:t>
            </a:r>
            <a:r>
              <a:rPr lang="pl-PL" sz="1800" dirty="0"/>
              <a:t>ukierunkowane na współpracę;</a:t>
            </a:r>
          </a:p>
          <a:p>
            <a:pPr algn="just"/>
            <a:r>
              <a:rPr lang="pl-PL" sz="1800" dirty="0" smtClean="0"/>
              <a:t>wpływające </a:t>
            </a:r>
            <a:r>
              <a:rPr lang="pl-PL" sz="1800" dirty="0"/>
              <a:t>na polepszenie komunikacji między gospodarką a administracją, </a:t>
            </a:r>
            <a:r>
              <a:rPr lang="pl-PL" sz="1800" dirty="0" smtClean="0"/>
              <a:t/>
            </a:r>
            <a:br>
              <a:rPr lang="pl-PL" sz="1800" dirty="0" smtClean="0"/>
            </a:br>
            <a:r>
              <a:rPr lang="pl-PL" sz="1800" dirty="0" smtClean="0"/>
              <a:t>w </a:t>
            </a:r>
            <a:r>
              <a:rPr lang="pl-PL" sz="1800" dirty="0"/>
              <a:t>tym mające ułatwić prowadzenie działalności </a:t>
            </a:r>
            <a:r>
              <a:rPr lang="pl-PL" sz="1800" dirty="0" smtClean="0"/>
              <a:t>gospodarczej;</a:t>
            </a:r>
            <a:endParaRPr lang="pl-PL" sz="1800" dirty="0"/>
          </a:p>
          <a:p>
            <a:pPr algn="just"/>
            <a:r>
              <a:rPr lang="pl-PL" sz="1800" dirty="0" smtClean="0"/>
              <a:t>komplementarne </a:t>
            </a:r>
            <a:r>
              <a:rPr lang="pl-PL" sz="1800" dirty="0"/>
              <a:t>z istniejącymi projektami z okresu programowania </a:t>
            </a:r>
            <a:r>
              <a:rPr lang="pl-PL" sz="1800" dirty="0" smtClean="0"/>
              <a:t>2007-2013;</a:t>
            </a:r>
            <a:endParaRPr lang="pl-PL" sz="1800" dirty="0"/>
          </a:p>
          <a:p>
            <a:pPr algn="just"/>
            <a:r>
              <a:rPr lang="pl-PL" sz="1800" dirty="0" smtClean="0"/>
              <a:t>wdrażające </a:t>
            </a:r>
            <a:r>
              <a:rPr lang="pl-PL" sz="1800" dirty="0"/>
              <a:t>zaawansowane e-usługi publiczne (o stopniu dojrzałości co najmniej </a:t>
            </a:r>
            <a:r>
              <a:rPr lang="pl-PL" sz="1800" dirty="0" smtClean="0"/>
              <a:t>                              4 </a:t>
            </a:r>
            <a:r>
              <a:rPr lang="pl-PL" sz="1800" dirty="0"/>
              <a:t>lub 5) – dla projektów A2B i </a:t>
            </a:r>
            <a:r>
              <a:rPr lang="pl-PL" sz="1800" dirty="0" smtClean="0"/>
              <a:t>A2C;</a:t>
            </a:r>
            <a:endParaRPr lang="pl-PL" sz="1800" dirty="0"/>
          </a:p>
          <a:p>
            <a:pPr algn="just"/>
            <a:r>
              <a:rPr lang="pl-PL" sz="1800" dirty="0" smtClean="0"/>
              <a:t>wdrażające </a:t>
            </a:r>
            <a:r>
              <a:rPr lang="pl-PL" sz="1800" dirty="0"/>
              <a:t>zaawansowane e-usługi publiczne (o stopniu dojrzałości co najmniej 3) – dla projektów z usługami  </a:t>
            </a:r>
            <a:r>
              <a:rPr lang="pl-PL" sz="1800" dirty="0" smtClean="0"/>
              <a:t>A2A.</a:t>
            </a:r>
            <a:endParaRPr lang="pl-PL" sz="1800" dirty="0"/>
          </a:p>
          <a:p>
            <a:pPr algn="just"/>
            <a:endParaRPr lang="pl-PL" sz="1800" dirty="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32</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02139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107504" y="1600200"/>
            <a:ext cx="8928992" cy="4525963"/>
          </a:xfrm>
        </p:spPr>
        <p:txBody>
          <a:bodyPr>
            <a:normAutofit fontScale="62500" lnSpcReduction="20000"/>
          </a:bodyPr>
          <a:lstStyle/>
          <a:p>
            <a:pPr marL="0" indent="0" algn="just">
              <a:spcAft>
                <a:spcPts val="600"/>
              </a:spcAft>
              <a:buNone/>
            </a:pPr>
            <a:r>
              <a:rPr lang="pl-PL" b="1" dirty="0"/>
              <a:t>Typ </a:t>
            </a:r>
            <a:r>
              <a:rPr lang="pl-PL" b="1" dirty="0" smtClean="0"/>
              <a:t>beneficjenta</a:t>
            </a:r>
          </a:p>
          <a:p>
            <a:pPr algn="just"/>
            <a:r>
              <a:rPr lang="pl-PL" sz="2900" dirty="0" smtClean="0"/>
              <a:t>jednostki </a:t>
            </a:r>
            <a:r>
              <a:rPr lang="pl-PL" sz="2900" dirty="0"/>
              <a:t>samorządu terytorialnego, ich związki i stowarzyszenia;</a:t>
            </a:r>
          </a:p>
          <a:p>
            <a:pPr algn="just"/>
            <a:r>
              <a:rPr lang="pl-PL" sz="2900" dirty="0" smtClean="0"/>
              <a:t>jednostki </a:t>
            </a:r>
            <a:r>
              <a:rPr lang="pl-PL" sz="2900" dirty="0"/>
              <a:t>organizacyjne jst;</a:t>
            </a:r>
          </a:p>
          <a:p>
            <a:r>
              <a:rPr lang="pl-PL" sz="2900" dirty="0" smtClean="0"/>
              <a:t>kościoły</a:t>
            </a:r>
            <a:r>
              <a:rPr lang="pl-PL" sz="2900" dirty="0"/>
              <a:t>, związki wyznaniowe oraz osoby prawne kościołów i związków </a:t>
            </a:r>
            <a:r>
              <a:rPr lang="pl-PL" sz="2900" dirty="0" smtClean="0"/>
              <a:t>wyznaniowych</a:t>
            </a:r>
            <a:r>
              <a:rPr lang="pl-PL" sz="2900" dirty="0"/>
              <a:t>;</a:t>
            </a:r>
          </a:p>
          <a:p>
            <a:pPr algn="just"/>
            <a:r>
              <a:rPr lang="pl-PL" sz="2900" dirty="0" smtClean="0"/>
              <a:t>podmioty </a:t>
            </a:r>
            <a:r>
              <a:rPr lang="pl-PL" sz="2900" dirty="0"/>
              <a:t>lecznicze działające w publicznym systemie opieki zdrowotnej; </a:t>
            </a:r>
          </a:p>
          <a:p>
            <a:pPr algn="just"/>
            <a:r>
              <a:rPr lang="pl-PL" sz="2900" dirty="0" smtClean="0"/>
              <a:t>instytucje </a:t>
            </a:r>
            <a:r>
              <a:rPr lang="pl-PL" sz="2900" dirty="0"/>
              <a:t>kultury, ich związki i porozumienia; </a:t>
            </a:r>
          </a:p>
          <a:p>
            <a:pPr algn="just"/>
            <a:r>
              <a:rPr lang="pl-PL" sz="2900" b="1" dirty="0" smtClean="0">
                <a:solidFill>
                  <a:schemeClr val="bg2">
                    <a:lumMod val="25000"/>
                  </a:schemeClr>
                </a:solidFill>
              </a:rPr>
              <a:t>organizacje </a:t>
            </a:r>
            <a:r>
              <a:rPr lang="pl-PL" sz="2900" b="1" dirty="0">
                <a:solidFill>
                  <a:schemeClr val="bg2">
                    <a:lumMod val="25000"/>
                  </a:schemeClr>
                </a:solidFill>
              </a:rPr>
              <a:t>pozarządowe (w tym organizacje turystyczne oraz LGD)</a:t>
            </a:r>
            <a:r>
              <a:rPr lang="pl-PL" sz="2900" dirty="0"/>
              <a:t>;</a:t>
            </a:r>
          </a:p>
          <a:p>
            <a:pPr algn="just"/>
            <a:r>
              <a:rPr lang="pl-PL" sz="2900" dirty="0" smtClean="0"/>
              <a:t>uczelnie/szkoły </a:t>
            </a:r>
            <a:r>
              <a:rPr lang="pl-PL" sz="2900" dirty="0"/>
              <a:t>wyższe, ich związki i porozumienia;</a:t>
            </a:r>
          </a:p>
          <a:p>
            <a:pPr algn="just"/>
            <a:r>
              <a:rPr lang="pl-PL" sz="2900" dirty="0" smtClean="0"/>
              <a:t>jednostki </a:t>
            </a:r>
            <a:r>
              <a:rPr lang="pl-PL" sz="2900" dirty="0"/>
              <a:t>naukowe;</a:t>
            </a:r>
          </a:p>
          <a:p>
            <a:pPr algn="just"/>
            <a:r>
              <a:rPr lang="pl-PL" sz="2900" dirty="0" smtClean="0"/>
              <a:t>jednostki </a:t>
            </a:r>
            <a:r>
              <a:rPr lang="pl-PL" sz="2900" dirty="0"/>
              <a:t>badawczo-rozwojowe;</a:t>
            </a:r>
          </a:p>
          <a:p>
            <a:pPr algn="just"/>
            <a:r>
              <a:rPr lang="pl-PL" sz="2900" dirty="0" smtClean="0"/>
              <a:t>służby </a:t>
            </a:r>
            <a:r>
              <a:rPr lang="pl-PL" sz="2900" dirty="0"/>
              <a:t>zapewniające bezpieczeństwo publiczne;</a:t>
            </a:r>
          </a:p>
          <a:p>
            <a:pPr algn="just"/>
            <a:r>
              <a:rPr lang="pl-PL" sz="2900" dirty="0" smtClean="0"/>
              <a:t>jednostki </a:t>
            </a:r>
            <a:r>
              <a:rPr lang="pl-PL" sz="2900" dirty="0"/>
              <a:t>organizacyjne Służby </a:t>
            </a:r>
            <a:r>
              <a:rPr lang="pl-PL" sz="2900" dirty="0" smtClean="0"/>
              <a:t>Więziennej;</a:t>
            </a:r>
          </a:p>
          <a:p>
            <a:r>
              <a:rPr lang="pl-PL" sz="2900" dirty="0" smtClean="0"/>
              <a:t>jednostki </a:t>
            </a:r>
            <a:r>
              <a:rPr lang="pl-PL" sz="2900" dirty="0"/>
              <a:t>sektora finansów publicznych, inne niż wymienione powyżej – dla </a:t>
            </a:r>
            <a:r>
              <a:rPr lang="pl-PL" sz="2900" dirty="0" smtClean="0"/>
              <a:t> projektów </a:t>
            </a:r>
            <a:br>
              <a:rPr lang="pl-PL" sz="2900" dirty="0" smtClean="0"/>
            </a:br>
            <a:r>
              <a:rPr lang="pl-PL" sz="2900" dirty="0" smtClean="0"/>
              <a:t>o </a:t>
            </a:r>
            <a:r>
              <a:rPr lang="pl-PL" sz="2900" dirty="0"/>
              <a:t>zasięgu regionalnym; porozumienia w/w podmiotów.</a:t>
            </a:r>
          </a:p>
          <a:p>
            <a:pPr algn="just"/>
            <a:endParaRPr lang="pl-PL" dirty="0"/>
          </a:p>
          <a:p>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33</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967746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600201"/>
            <a:ext cx="8355142" cy="3484984"/>
          </a:xfrm>
        </p:spPr>
        <p:txBody>
          <a:bodyPr>
            <a:normAutofit/>
          </a:bodyPr>
          <a:lstStyle/>
          <a:p>
            <a:pPr marL="0" indent="0" algn="just">
              <a:buNone/>
            </a:pPr>
            <a:r>
              <a:rPr lang="pl-PL" sz="1800" b="1" dirty="0" smtClean="0"/>
              <a:t>cross-</a:t>
            </a:r>
            <a:r>
              <a:rPr lang="pl-PL" sz="1800" b="1" dirty="0" err="1" smtClean="0"/>
              <a:t>financing</a:t>
            </a:r>
            <a:r>
              <a:rPr lang="pl-PL" sz="1800" b="1" dirty="0" smtClean="0"/>
              <a:t> </a:t>
            </a:r>
            <a:r>
              <a:rPr lang="pl-PL" sz="1800" dirty="0" smtClean="0"/>
              <a:t>- do </a:t>
            </a:r>
            <a:r>
              <a:rPr lang="pl-PL" sz="1800" dirty="0"/>
              <a:t>10% wydatków kwalifikowanych projektu. Wydatki </a:t>
            </a:r>
            <a:r>
              <a:rPr lang="pl-PL" sz="1800" dirty="0" smtClean="0"/>
              <a:t>bezpośrednio </a:t>
            </a:r>
            <a:r>
              <a:rPr lang="pl-PL" sz="1800" dirty="0"/>
              <a:t>związane ze szkoleniem pracowników </a:t>
            </a:r>
            <a:r>
              <a:rPr lang="pl-PL" sz="1800" dirty="0" smtClean="0"/>
              <a:t>obsługujących zakupiony sprzęt/oprogramowanie.</a:t>
            </a:r>
          </a:p>
          <a:p>
            <a:pPr marL="0" indent="0" algn="just">
              <a:buNone/>
            </a:pPr>
            <a:endParaRPr lang="pl-PL" sz="1800" b="1" dirty="0"/>
          </a:p>
          <a:p>
            <a:pPr marL="0" indent="0" algn="just">
              <a:buNone/>
            </a:pPr>
            <a:r>
              <a:rPr lang="pl-PL" sz="1800" b="1" dirty="0" smtClean="0"/>
              <a:t>Wybrana forma </a:t>
            </a:r>
            <a:r>
              <a:rPr lang="pl-PL" sz="1800" b="1" dirty="0"/>
              <a:t>dochodu </a:t>
            </a:r>
            <a:r>
              <a:rPr lang="pl-PL" sz="1800" b="1" dirty="0" smtClean="0"/>
              <a:t> - </a:t>
            </a:r>
            <a:r>
              <a:rPr lang="pl-PL" sz="1800" dirty="0" smtClean="0"/>
              <a:t>luka </a:t>
            </a:r>
            <a:r>
              <a:rPr lang="pl-PL" sz="1800" dirty="0"/>
              <a:t>finansowa</a:t>
            </a:r>
          </a:p>
          <a:p>
            <a:pPr marL="0" indent="0" algn="just">
              <a:buNone/>
            </a:pPr>
            <a:r>
              <a:rPr lang="pl-PL" sz="1800" dirty="0"/>
              <a:t>Minimalna całkowita wartość projektu: </a:t>
            </a:r>
            <a:r>
              <a:rPr lang="pl-PL" sz="1800" b="1" dirty="0"/>
              <a:t>50 tys. PLN.</a:t>
            </a:r>
          </a:p>
          <a:p>
            <a:pPr algn="just">
              <a:buFontTx/>
              <a:buChar char="-"/>
            </a:pPr>
            <a:endParaRPr lang="pl-PL" sz="1800" dirty="0"/>
          </a:p>
          <a:p>
            <a:pPr marL="0" indent="0">
              <a:buNone/>
            </a:pPr>
            <a:r>
              <a:rPr lang="pl-PL" sz="1800" dirty="0"/>
              <a:t>Minimalna całkowita wartość projektu dla projektów partnerskich: </a:t>
            </a:r>
            <a:r>
              <a:rPr lang="pl-PL" sz="1800" b="1" dirty="0"/>
              <a:t>100 tys. PLN</a:t>
            </a:r>
            <a:r>
              <a:rPr lang="pl-PL" sz="1800" b="1" dirty="0" smtClean="0"/>
              <a:t>.</a:t>
            </a:r>
            <a:endParaRPr lang="pl-PL" sz="1800" b="1"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34</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76457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p:txBody>
          <a:bodyPr>
            <a:normAutofit fontScale="85000" lnSpcReduction="10000"/>
          </a:bodyPr>
          <a:lstStyle/>
          <a:p>
            <a:pPr marL="0" indent="0" algn="just">
              <a:buNone/>
            </a:pPr>
            <a:endParaRPr lang="pl-PL" sz="2400" b="1" dirty="0" smtClean="0"/>
          </a:p>
          <a:p>
            <a:pPr marL="0" indent="0" algn="just">
              <a:buNone/>
            </a:pPr>
            <a:r>
              <a:rPr lang="pl-PL" sz="2000" b="1" dirty="0"/>
              <a:t>Pomoc </a:t>
            </a:r>
            <a:r>
              <a:rPr lang="pl-PL" sz="2000" b="1" dirty="0" smtClean="0"/>
              <a:t>Publiczna</a:t>
            </a:r>
          </a:p>
          <a:p>
            <a:pPr marL="0" indent="0" algn="just">
              <a:buNone/>
            </a:pPr>
            <a:endParaRPr lang="pl-PL" sz="2000" b="1" dirty="0"/>
          </a:p>
          <a:p>
            <a:pPr marL="0" indent="0" algn="just">
              <a:buNone/>
            </a:pPr>
            <a:r>
              <a:rPr lang="pl-PL" sz="2000" dirty="0" smtClean="0"/>
              <a:t>W </a:t>
            </a:r>
            <a:r>
              <a:rPr lang="pl-PL" sz="2000" dirty="0"/>
              <a:t>przypadku wsparcia stanowiącego pomoc publiczną, udzielaną w ramach realizacji programu, znajdą zastosowanie właściwe przepisy prawa wspólnotowego i krajowego dotyczące zasad udzielania tej pomocy, obowiązujące w momencie udzielania wsparcia</a:t>
            </a:r>
            <a:r>
              <a:rPr lang="pl-PL" sz="2000" dirty="0" smtClean="0"/>
              <a:t>.</a:t>
            </a:r>
          </a:p>
          <a:p>
            <a:pPr marL="0" indent="0" algn="just">
              <a:buNone/>
            </a:pPr>
            <a:endParaRPr lang="pl-PL" sz="2000" dirty="0"/>
          </a:p>
          <a:p>
            <a:pPr marL="0" indent="0" algn="just">
              <a:buNone/>
            </a:pPr>
            <a:r>
              <a:rPr lang="pl-PL" sz="2000" dirty="0"/>
              <a:t>- rozporządzenie Komisji (UE) nr 651/2014 z dn. 17 czerwca 2014. uznające niektóre rodzaje pomocy za zgodne z rynkiem wewnętrznym w zastosowaniu art. 107 i 108 Traktatu [GBER]:</a:t>
            </a:r>
          </a:p>
          <a:p>
            <a:pPr marL="0" indent="0" algn="just">
              <a:buNone/>
            </a:pPr>
            <a:r>
              <a:rPr lang="pl-PL" sz="2000" dirty="0" smtClean="0"/>
              <a:t>• art</a:t>
            </a:r>
            <a:r>
              <a:rPr lang="pl-PL" sz="2000" dirty="0"/>
              <a:t>. 14 Regionalna pomoc inwestycyjna,</a:t>
            </a:r>
          </a:p>
          <a:p>
            <a:pPr marL="0" indent="0" algn="just">
              <a:buNone/>
            </a:pPr>
            <a:r>
              <a:rPr lang="pl-PL" sz="2000" dirty="0" smtClean="0"/>
              <a:t>• art</a:t>
            </a:r>
            <a:r>
              <a:rPr lang="pl-PL" sz="2000" dirty="0"/>
              <a:t>. 53 Pomoc na kulturę i zachowanie dziedzictwa kulturowego;</a:t>
            </a:r>
          </a:p>
          <a:p>
            <a:pPr marL="0" indent="0" algn="just">
              <a:buNone/>
            </a:pPr>
            <a:endParaRPr lang="pl-PL" sz="2000" dirty="0"/>
          </a:p>
          <a:p>
            <a:pPr marL="0" indent="0" algn="just">
              <a:buNone/>
            </a:pPr>
            <a:r>
              <a:rPr lang="pl-PL" sz="2000" dirty="0"/>
              <a:t>- rozporządzenie Komisji (UE) nr 1407/2013 – rozporządzenie w sprawie udzielania pomocy </a:t>
            </a:r>
            <a:r>
              <a:rPr lang="pl-PL" sz="2000" i="1" dirty="0"/>
              <a:t>de </a:t>
            </a:r>
            <a:r>
              <a:rPr lang="pl-PL" sz="2000" i="1" dirty="0" err="1"/>
              <a:t>minimis</a:t>
            </a:r>
            <a:r>
              <a:rPr lang="pl-PL" sz="2000" i="1" dirty="0"/>
              <a:t> </a:t>
            </a:r>
            <a:r>
              <a:rPr lang="pl-PL" sz="2000" dirty="0"/>
              <a:t>w ramach regionalnych programów operacyjnych</a:t>
            </a:r>
          </a:p>
          <a:p>
            <a:pPr marL="0" indent="0" algn="just">
              <a:buNone/>
            </a:pPr>
            <a:endParaRPr lang="pl-PL" sz="2000" dirty="0" smtClean="0"/>
          </a:p>
          <a:p>
            <a:pPr marL="0" indent="0" algn="just">
              <a:buNone/>
            </a:pPr>
            <a:r>
              <a:rPr lang="pl-PL" sz="2000" b="1" dirty="0" smtClean="0"/>
              <a:t>		</a:t>
            </a:r>
            <a:endParaRPr lang="pl-PL" dirty="0"/>
          </a:p>
        </p:txBody>
      </p:sp>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2. </a:t>
            </a:r>
          </a:p>
          <a:p>
            <a:pPr algn="r"/>
            <a:r>
              <a:rPr lang="pl-PL" b="1" dirty="0">
                <a:solidFill>
                  <a:schemeClr val="bg2">
                    <a:lumMod val="25000"/>
                  </a:schemeClr>
                </a:solidFill>
              </a:rPr>
              <a:t>Technologie </a:t>
            </a:r>
            <a:r>
              <a:rPr lang="pl-PL" b="1" dirty="0" smtClean="0">
                <a:solidFill>
                  <a:schemeClr val="bg2">
                    <a:lumMod val="25000"/>
                  </a:schemeClr>
                </a:solidFill>
              </a:rPr>
              <a:t>informacyjno-komunikacyjne</a:t>
            </a:r>
          </a:p>
        </p:txBody>
      </p:sp>
      <p:sp>
        <p:nvSpPr>
          <p:cNvPr id="2" name="Symbol zastępczy numeru slajdu 1"/>
          <p:cNvSpPr>
            <a:spLocks noGrp="1"/>
          </p:cNvSpPr>
          <p:nvPr>
            <p:ph type="sldNum" sz="quarter" idx="12"/>
          </p:nvPr>
        </p:nvSpPr>
        <p:spPr/>
        <p:txBody>
          <a:bodyPr/>
          <a:lstStyle/>
          <a:p>
            <a:fld id="{F86E09CB-2C72-480B-B6BF-F61CF0356E3A}" type="slidenum">
              <a:rPr lang="pl-PL" smtClean="0"/>
              <a:pPr/>
              <a:t>35</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42398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6386" name="Picture 2" descr="http://www.prosument.org/wp-content/uploads/2014/01/big_wiatr-oz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3" y="998964"/>
            <a:ext cx="3411179" cy="2076988"/>
          </a:xfrm>
          <a:prstGeom prst="rect">
            <a:avLst/>
          </a:prstGeom>
          <a:noFill/>
          <a:extLst>
            <a:ext uri="{909E8E84-426E-40DD-AFC4-6F175D3DCCD1}">
              <a14:hiddenFill xmlns:a14="http://schemas.microsoft.com/office/drawing/2010/main">
                <a:solidFill>
                  <a:srgbClr val="FFFFFF"/>
                </a:solidFill>
              </a14:hiddenFill>
            </a:ext>
          </a:extLst>
        </p:spPr>
      </p:pic>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251520" y="2996952"/>
            <a:ext cx="8560822" cy="3416320"/>
          </a:xfrm>
          <a:prstGeom prst="rect">
            <a:avLst/>
          </a:prstGeom>
          <a:noFill/>
        </p:spPr>
        <p:txBody>
          <a:bodyPr wrap="square" rtlCol="0">
            <a:spAutoFit/>
          </a:bodyPr>
          <a:lstStyle/>
          <a:p>
            <a:r>
              <a:rPr lang="pl-PL" dirty="0"/>
              <a:t>Działanie </a:t>
            </a:r>
            <a:r>
              <a:rPr lang="pl-PL" dirty="0" smtClean="0"/>
              <a:t>3.1 	Produkcja </a:t>
            </a:r>
            <a:r>
              <a:rPr lang="pl-PL" dirty="0"/>
              <a:t>i dystrybucja energii ze źródeł </a:t>
            </a:r>
            <a:r>
              <a:rPr lang="pl-PL" dirty="0" smtClean="0"/>
              <a:t>odnawialnych</a:t>
            </a:r>
          </a:p>
          <a:p>
            <a:pPr algn="r"/>
            <a:r>
              <a:rPr lang="pl-PL" dirty="0"/>
              <a:t>55 608 </a:t>
            </a:r>
            <a:r>
              <a:rPr lang="pl-PL" dirty="0" smtClean="0"/>
              <a:t>280</a:t>
            </a:r>
          </a:p>
          <a:p>
            <a:pPr algn="r"/>
            <a:endParaRPr lang="pl-PL" dirty="0" smtClean="0"/>
          </a:p>
          <a:p>
            <a:r>
              <a:rPr lang="pl-PL" dirty="0" smtClean="0"/>
              <a:t>Działanie 3.3	Efektywność energetyczna w budynkach użyteczności </a:t>
            </a:r>
          </a:p>
          <a:p>
            <a:r>
              <a:rPr lang="pl-PL" dirty="0" smtClean="0"/>
              <a:t>		publicznej i sektorze mieszkaniowym 		               151 572 922</a:t>
            </a:r>
          </a:p>
          <a:p>
            <a:endParaRPr lang="pl-PL" dirty="0" smtClean="0"/>
          </a:p>
          <a:p>
            <a:r>
              <a:rPr lang="pl-PL" dirty="0" smtClean="0"/>
              <a:t>Działanie 3.4	</a:t>
            </a:r>
            <a:r>
              <a:rPr lang="pl-PL" dirty="0"/>
              <a:t>Wdrażanie strategii niskoemisyjnych – ograniczanie </a:t>
            </a:r>
            <a:endParaRPr lang="pl-PL" dirty="0" smtClean="0"/>
          </a:p>
          <a:p>
            <a:r>
              <a:rPr lang="pl-PL" dirty="0"/>
              <a:t>	</a:t>
            </a:r>
            <a:r>
              <a:rPr lang="pl-PL" dirty="0" smtClean="0"/>
              <a:t>	niskiej </a:t>
            </a:r>
            <a:r>
              <a:rPr lang="pl-PL" dirty="0"/>
              <a:t>emisji </a:t>
            </a:r>
            <a:r>
              <a:rPr lang="pl-PL" dirty="0" smtClean="0"/>
              <a:t>transportowej 			               137 </a:t>
            </a:r>
            <a:r>
              <a:rPr lang="pl-PL" dirty="0"/>
              <a:t>760 </a:t>
            </a:r>
            <a:r>
              <a:rPr lang="pl-PL" dirty="0" smtClean="0"/>
              <a:t>326</a:t>
            </a:r>
          </a:p>
          <a:p>
            <a:endParaRPr lang="pl-PL" dirty="0"/>
          </a:p>
          <a:p>
            <a:r>
              <a:rPr lang="pl-PL" dirty="0"/>
              <a:t>Działanie </a:t>
            </a:r>
            <a:r>
              <a:rPr lang="pl-PL" dirty="0" smtClean="0"/>
              <a:t>3.5	</a:t>
            </a:r>
            <a:r>
              <a:rPr lang="pl-PL" dirty="0"/>
              <a:t>Wysokosprawna </a:t>
            </a:r>
            <a:r>
              <a:rPr lang="pl-PL" dirty="0" smtClean="0"/>
              <a:t>kogeneracja</a:t>
            </a:r>
          </a:p>
          <a:p>
            <a:pPr algn="r"/>
            <a:r>
              <a:rPr lang="pl-PL" dirty="0"/>
              <a:t>15 000 000</a:t>
            </a:r>
            <a:r>
              <a:rPr lang="pl-PL" dirty="0" smtClean="0"/>
              <a:t> </a:t>
            </a:r>
          </a:p>
          <a:p>
            <a:r>
              <a:rPr lang="pl-PL" dirty="0" smtClean="0"/>
              <a:t> </a:t>
            </a:r>
            <a:endParaRPr lang="pl-PL" dirty="0"/>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36</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963294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6" name="Prostokąt 15"/>
          <p:cNvSpPr/>
          <p:nvPr/>
        </p:nvSpPr>
        <p:spPr>
          <a:xfrm>
            <a:off x="251520" y="1948770"/>
            <a:ext cx="8712968" cy="400110"/>
          </a:xfrm>
          <a:prstGeom prst="rect">
            <a:avLst/>
          </a:prstGeom>
        </p:spPr>
        <p:txBody>
          <a:bodyPr wrap="square">
            <a:spAutoFit/>
          </a:bodyPr>
          <a:lstStyle/>
          <a:p>
            <a:r>
              <a:rPr lang="pl-PL" sz="2000" b="1" dirty="0" smtClean="0">
                <a:solidFill>
                  <a:schemeClr val="tx2"/>
                </a:solidFill>
              </a:rPr>
              <a:t>Typy projektów</a:t>
            </a:r>
            <a:endParaRPr lang="pl-PL" sz="2400" b="1" dirty="0" smtClean="0">
              <a:solidFill>
                <a:schemeClr val="tx2"/>
              </a:solidFill>
            </a:endParaRPr>
          </a:p>
        </p:txBody>
      </p:sp>
      <p:sp>
        <p:nvSpPr>
          <p:cNvPr id="17" name="pole tekstowe 16"/>
          <p:cNvSpPr txBox="1"/>
          <p:nvPr/>
        </p:nvSpPr>
        <p:spPr>
          <a:xfrm>
            <a:off x="359024" y="2278608"/>
            <a:ext cx="8784976" cy="4308872"/>
          </a:xfrm>
          <a:prstGeom prst="rect">
            <a:avLst/>
          </a:prstGeom>
          <a:noFill/>
        </p:spPr>
        <p:txBody>
          <a:bodyPr wrap="square" rtlCol="0">
            <a:spAutoFit/>
          </a:bodyPr>
          <a:lstStyle/>
          <a:p>
            <a:pPr marL="533400" lvl="0" indent="-533400"/>
            <a:r>
              <a:rPr lang="pl-PL" sz="1600" dirty="0" smtClean="0"/>
              <a:t>3.1.A. przedsięwzięcia</a:t>
            </a:r>
            <a:r>
              <a:rPr lang="pl-PL" sz="1600" dirty="0"/>
              <a:t>, mające na celu produkcję energii elektrycznej i/lub cieplnej (wraz z podłączeniem tych źródeł do sieci dystrybucyjnej/przesyłowej, polegające na budowie oraz </a:t>
            </a:r>
            <a:r>
              <a:rPr lang="pl-PL" sz="1600" dirty="0" smtClean="0"/>
              <a:t>modernizacji), </a:t>
            </a:r>
            <a:r>
              <a:rPr lang="pl-PL" sz="1600" dirty="0"/>
              <a:t>(w tym zakup niezbędnych urządzeń) infrastruktury służącej wytwarzaniu energii pochodzącej ze źródeł </a:t>
            </a:r>
            <a:r>
              <a:rPr lang="pl-PL" sz="1600" dirty="0" smtClean="0"/>
              <a:t>odnawialnych</a:t>
            </a:r>
            <a:r>
              <a:rPr lang="pl-PL" sz="1600" dirty="0"/>
              <a:t>, takich jak.: </a:t>
            </a:r>
            <a:endParaRPr lang="pl-PL" sz="1600" dirty="0" smtClean="0"/>
          </a:p>
          <a:p>
            <a:pPr marL="800100" lvl="1" indent="-342900">
              <a:buFont typeface="Arial" panose="020B0604020202020204" pitchFamily="34" charset="0"/>
              <a:buChar char="•"/>
            </a:pPr>
            <a:r>
              <a:rPr lang="pl-PL" sz="1600" dirty="0" smtClean="0"/>
              <a:t>energii </a:t>
            </a:r>
            <a:r>
              <a:rPr lang="pl-PL" sz="1600" dirty="0"/>
              <a:t>słonecznej (poniżej 2 </a:t>
            </a:r>
            <a:r>
              <a:rPr lang="pl-PL" sz="1600" dirty="0" err="1"/>
              <a:t>MWe</a:t>
            </a:r>
            <a:r>
              <a:rPr lang="pl-PL" sz="1600" dirty="0"/>
              <a:t>/</a:t>
            </a:r>
            <a:r>
              <a:rPr lang="pl-PL" sz="1600" dirty="0" err="1"/>
              <a:t>MWth</a:t>
            </a:r>
            <a:r>
              <a:rPr lang="pl-PL" sz="1600" dirty="0"/>
              <a:t>), </a:t>
            </a:r>
          </a:p>
          <a:p>
            <a:pPr marL="800100" lvl="1" indent="-342900">
              <a:buFont typeface="Arial" panose="020B0604020202020204" pitchFamily="34" charset="0"/>
              <a:buChar char="•"/>
            </a:pPr>
            <a:r>
              <a:rPr lang="pl-PL" sz="1600" dirty="0"/>
              <a:t>energii wiatru (poniżej 5 </a:t>
            </a:r>
            <a:r>
              <a:rPr lang="pl-PL" sz="1600" dirty="0" err="1"/>
              <a:t>MWe</a:t>
            </a:r>
            <a:r>
              <a:rPr lang="pl-PL" sz="1600" dirty="0"/>
              <a:t>), </a:t>
            </a:r>
          </a:p>
          <a:p>
            <a:pPr marL="800100" lvl="1" indent="-342900">
              <a:buFont typeface="Arial" panose="020B0604020202020204" pitchFamily="34" charset="0"/>
              <a:buChar char="•"/>
            </a:pPr>
            <a:r>
              <a:rPr lang="pl-PL" sz="1600" dirty="0"/>
              <a:t>energii geotermalnej (poniżej 2 </a:t>
            </a:r>
            <a:r>
              <a:rPr lang="pl-PL" sz="1600" dirty="0" err="1"/>
              <a:t>MWth</a:t>
            </a:r>
            <a:r>
              <a:rPr lang="pl-PL" sz="1600" dirty="0"/>
              <a:t>),</a:t>
            </a:r>
          </a:p>
          <a:p>
            <a:pPr marL="800100" lvl="1" indent="-342900">
              <a:buFont typeface="Arial" panose="020B0604020202020204" pitchFamily="34" charset="0"/>
              <a:buChar char="•"/>
            </a:pPr>
            <a:r>
              <a:rPr lang="pl-PL" sz="1600" dirty="0"/>
              <a:t>biopaliw (biogaz, biomasa , </a:t>
            </a:r>
            <a:r>
              <a:rPr lang="pl-PL" sz="1600" dirty="0" err="1"/>
              <a:t>bioolej</a:t>
            </a:r>
            <a:r>
              <a:rPr lang="pl-PL" sz="1600" dirty="0"/>
              <a:t> – jedynie II i III generacji; poniżej 1 </a:t>
            </a:r>
            <a:r>
              <a:rPr lang="pl-PL" sz="1600" dirty="0" err="1"/>
              <a:t>MWe</a:t>
            </a:r>
            <a:r>
              <a:rPr lang="pl-PL" sz="1600" dirty="0"/>
              <a:t> dla biogazu i poniżej 5 </a:t>
            </a:r>
            <a:r>
              <a:rPr lang="pl-PL" sz="1600" dirty="0" err="1"/>
              <a:t>MWth</a:t>
            </a:r>
            <a:r>
              <a:rPr lang="pl-PL" sz="1600" dirty="0"/>
              <a:t> dla biomasy), </a:t>
            </a:r>
          </a:p>
          <a:p>
            <a:pPr marL="800100" lvl="1" indent="-342900">
              <a:buFont typeface="Arial" panose="020B0604020202020204" pitchFamily="34" charset="0"/>
              <a:buChar char="•"/>
            </a:pPr>
            <a:r>
              <a:rPr lang="pl-PL" sz="1600" dirty="0"/>
              <a:t>energii spadku wody (wyłącznie na już istniejących budowlach </a:t>
            </a:r>
            <a:r>
              <a:rPr lang="pl-PL" sz="1600" dirty="0" smtClean="0"/>
              <a:t>piętrzących lub </a:t>
            </a:r>
            <a:r>
              <a:rPr lang="pl-PL" sz="1600" dirty="0"/>
              <a:t>wyposażonych w hydroelektrownie, przy jednoczesnym zapewnieniu pełnej drożności budowli dla przemieszczeń fauny wodnej; poniżej 5 </a:t>
            </a:r>
            <a:r>
              <a:rPr lang="pl-PL" sz="1600" dirty="0" err="1"/>
              <a:t>MWe</a:t>
            </a:r>
            <a:r>
              <a:rPr lang="pl-PL" sz="1600" dirty="0"/>
              <a:t>); </a:t>
            </a:r>
            <a:endParaRPr lang="pl-PL" sz="1600" dirty="0" smtClean="0"/>
          </a:p>
          <a:p>
            <a:pPr lvl="1"/>
            <a:endParaRPr lang="pl-PL" sz="1600" dirty="0" smtClean="0"/>
          </a:p>
          <a:p>
            <a:pPr marL="533400" lvl="0" indent="-533400">
              <a:tabLst>
                <a:tab pos="355600" algn="l"/>
              </a:tabLst>
            </a:pPr>
            <a:r>
              <a:rPr lang="pl-PL" sz="1600" dirty="0" smtClean="0"/>
              <a:t>3.1.B. działania </a:t>
            </a:r>
            <a:r>
              <a:rPr lang="pl-PL" sz="1600" dirty="0"/>
              <a:t>polegające na budowie i modernizacji sieci elektroenergetycznej (o napięciu SN i NN – poniżej 110kV) umożliwiającej przyłączanie jednostek wytwarzania energii elektrycznej ze źródeł odnawialnych.</a:t>
            </a:r>
          </a:p>
          <a:p>
            <a:endParaRPr lang="pl-PL" dirty="0" smtClean="0"/>
          </a:p>
        </p:txBody>
      </p:sp>
      <p:sp>
        <p:nvSpPr>
          <p:cNvPr id="18" name="pole tekstowe 17"/>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37</a:t>
            </a:fld>
            <a:endParaRPr lang="pl-PL"/>
          </a:p>
        </p:txBody>
      </p:sp>
      <p:sp>
        <p:nvSpPr>
          <p:cNvPr id="19" name="Prostokąt 18"/>
          <p:cNvSpPr/>
          <p:nvPr/>
        </p:nvSpPr>
        <p:spPr>
          <a:xfrm>
            <a:off x="251520" y="1196752"/>
            <a:ext cx="8712968" cy="707886"/>
          </a:xfrm>
          <a:prstGeom prst="rect">
            <a:avLst/>
          </a:prstGeom>
        </p:spPr>
        <p:txBody>
          <a:bodyPr wrap="square">
            <a:spAutoFit/>
          </a:bodyPr>
          <a:lstStyle/>
          <a:p>
            <a:pPr algn="just"/>
            <a:r>
              <a:rPr lang="pl-PL" sz="2000" b="1" dirty="0" smtClean="0">
                <a:solidFill>
                  <a:schemeClr val="tx2"/>
                </a:solidFill>
              </a:rPr>
              <a:t>Działanie 3.1 </a:t>
            </a:r>
          </a:p>
          <a:p>
            <a:pPr algn="just"/>
            <a:r>
              <a:rPr lang="pl-PL" sz="2000" b="1" dirty="0" smtClean="0">
                <a:solidFill>
                  <a:schemeClr val="tx2"/>
                </a:solidFill>
              </a:rPr>
              <a:t>Produkcja </a:t>
            </a:r>
            <a:r>
              <a:rPr lang="pl-PL" sz="2000" b="1" dirty="0">
                <a:solidFill>
                  <a:schemeClr val="tx2"/>
                </a:solidFill>
              </a:rPr>
              <a:t>i dystrybucja energii ze źródeł </a:t>
            </a:r>
            <a:r>
              <a:rPr lang="pl-PL" sz="2000" b="1" dirty="0" smtClean="0">
                <a:solidFill>
                  <a:schemeClr val="tx2"/>
                </a:solidFill>
              </a:rPr>
              <a:t>odnawialnych </a:t>
            </a:r>
          </a:p>
        </p:txBody>
      </p:sp>
      <p:sp>
        <p:nvSpPr>
          <p:cNvPr id="2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660163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8"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22" name="Prostokąt 21"/>
          <p:cNvSpPr/>
          <p:nvPr/>
        </p:nvSpPr>
        <p:spPr>
          <a:xfrm>
            <a:off x="276797" y="1691516"/>
            <a:ext cx="8712968" cy="369332"/>
          </a:xfrm>
          <a:prstGeom prst="rect">
            <a:avLst/>
          </a:prstGeom>
        </p:spPr>
        <p:txBody>
          <a:bodyPr wrap="square">
            <a:spAutoFit/>
          </a:bodyPr>
          <a:lstStyle/>
          <a:p>
            <a:r>
              <a:rPr lang="pl-PL" b="1" dirty="0" smtClean="0">
                <a:solidFill>
                  <a:schemeClr val="tx2"/>
                </a:solidFill>
              </a:rPr>
              <a:t>Preferowane będą projekty: </a:t>
            </a:r>
          </a:p>
        </p:txBody>
      </p:sp>
      <p:sp>
        <p:nvSpPr>
          <p:cNvPr id="3" name="pole tekstowe 2"/>
          <p:cNvSpPr txBox="1"/>
          <p:nvPr/>
        </p:nvSpPr>
        <p:spPr>
          <a:xfrm>
            <a:off x="251520" y="2165950"/>
            <a:ext cx="8712968" cy="40780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pl-PL" dirty="0"/>
              <a:t>partnerskie i zapewniające wysoki efekt ekologiczny;</a:t>
            </a:r>
          </a:p>
          <a:p>
            <a:pPr marL="285750" indent="-285750">
              <a:spcAft>
                <a:spcPts val="600"/>
              </a:spcAft>
              <a:buFont typeface="Arial" panose="020B0604020202020204" pitchFamily="34" charset="0"/>
              <a:buChar char="•"/>
            </a:pPr>
            <a:r>
              <a:rPr lang="pl-PL" dirty="0" smtClean="0"/>
              <a:t>zgodne </a:t>
            </a:r>
            <a:r>
              <a:rPr lang="pl-PL" dirty="0"/>
              <a:t>z planami dotyczącymi  gospodarki </a:t>
            </a:r>
            <a:r>
              <a:rPr lang="pl-PL" dirty="0" smtClean="0"/>
              <a:t>niskoemisyjnej;</a:t>
            </a:r>
            <a:endParaRPr lang="pl-PL" dirty="0"/>
          </a:p>
          <a:p>
            <a:pPr marL="285750" indent="-285750">
              <a:spcAft>
                <a:spcPts val="600"/>
              </a:spcAft>
              <a:buFont typeface="Arial" panose="020B0604020202020204" pitchFamily="34" charset="0"/>
              <a:buChar char="•"/>
            </a:pPr>
            <a:r>
              <a:rPr lang="pl-PL" dirty="0" smtClean="0"/>
              <a:t>kompleksowe </a:t>
            </a:r>
            <a:r>
              <a:rPr lang="pl-PL" dirty="0"/>
              <a:t>– obejmujące istotny fragment gminy czy powiatu, bądź cały ich obszar, np. w formie programów inicjowanych przez </a:t>
            </a:r>
            <a:r>
              <a:rPr lang="pl-PL" dirty="0" err="1"/>
              <a:t>jst</a:t>
            </a:r>
            <a:r>
              <a:rPr lang="pl-PL" dirty="0"/>
              <a:t>, obejmujących działania o charakterze </a:t>
            </a:r>
            <a:r>
              <a:rPr lang="pl-PL" dirty="0" err="1"/>
              <a:t>prosumenckim</a:t>
            </a:r>
            <a:r>
              <a:rPr lang="pl-PL" dirty="0"/>
              <a:t>, zmierzające do ograniczenia niskiej emisji oraz zwiększenia udziału odnawialnych źródeł energii w bilansie energetycznym;</a:t>
            </a:r>
          </a:p>
          <a:p>
            <a:pPr marL="285750" lvl="0" indent="-285750">
              <a:spcAft>
                <a:spcPts val="600"/>
              </a:spcAft>
              <a:buFont typeface="Arial" panose="020B0604020202020204" pitchFamily="34" charset="0"/>
              <a:buChar char="•"/>
            </a:pPr>
            <a:r>
              <a:rPr lang="pl-PL" dirty="0"/>
              <a:t>hybrydowe, wykorzystujące więcej niż jedną technologię OZE i/lub systemy magazynowania energii;</a:t>
            </a:r>
          </a:p>
          <a:p>
            <a:pPr marL="285750" lvl="0" indent="-285750">
              <a:spcAft>
                <a:spcPts val="600"/>
              </a:spcAft>
              <a:buFont typeface="Arial" panose="020B0604020202020204" pitchFamily="34" charset="0"/>
              <a:buChar char="•"/>
            </a:pPr>
            <a:r>
              <a:rPr lang="pl-PL" dirty="0"/>
              <a:t>umiejscowione na obszarze wykazanym w „Studium przestrzennych uwarunkowań rozwoju energetyki wiatrowej w województwie dolnośląskim 2011”  w przypadku budowy i modernizacji jednostek opartych o siłę wiatru;</a:t>
            </a:r>
          </a:p>
          <a:p>
            <a:pPr marL="285750" lvl="0" indent="-285750">
              <a:spcAft>
                <a:spcPts val="600"/>
              </a:spcAft>
              <a:buFont typeface="Arial" panose="020B0604020202020204" pitchFamily="34" charset="0"/>
              <a:buChar char="•"/>
            </a:pPr>
            <a:r>
              <a:rPr lang="pl-PL" dirty="0"/>
              <a:t>zawierające element demonstracyjny lub edukacyjny, służący promocji odnawialnych źródeł energii w </a:t>
            </a:r>
            <a:r>
              <a:rPr lang="pl-PL" dirty="0" smtClean="0"/>
              <a:t>regionie.</a:t>
            </a:r>
            <a:endParaRPr lang="pl-PL" dirty="0"/>
          </a:p>
        </p:txBody>
      </p:sp>
      <p:sp>
        <p:nvSpPr>
          <p:cNvPr id="20" name="pole tekstowe 1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38</a:t>
            </a:fld>
            <a:endParaRPr lang="pl-PL"/>
          </a:p>
        </p:txBody>
      </p:sp>
      <p:sp>
        <p:nvSpPr>
          <p:cNvPr id="2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67548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8"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22" name="Prostokąt 21"/>
          <p:cNvSpPr/>
          <p:nvPr/>
        </p:nvSpPr>
        <p:spPr>
          <a:xfrm>
            <a:off x="251520" y="1177588"/>
            <a:ext cx="8712968" cy="523220"/>
          </a:xfrm>
          <a:prstGeom prst="rect">
            <a:avLst/>
          </a:prstGeom>
        </p:spPr>
        <p:txBody>
          <a:bodyPr wrap="square">
            <a:spAutoFit/>
          </a:bodyPr>
          <a:lstStyle/>
          <a:p>
            <a:r>
              <a:rPr lang="pl-PL" sz="2800" dirty="0" smtClean="0">
                <a:solidFill>
                  <a:schemeClr val="tx2"/>
                </a:solidFill>
              </a:rPr>
              <a:t>  </a:t>
            </a:r>
            <a:r>
              <a:rPr lang="pl-PL" sz="2000" b="1" dirty="0" smtClean="0">
                <a:solidFill>
                  <a:schemeClr val="tx2"/>
                </a:solidFill>
              </a:rPr>
              <a:t>Typy beneficjentów</a:t>
            </a:r>
          </a:p>
        </p:txBody>
      </p:sp>
      <p:sp>
        <p:nvSpPr>
          <p:cNvPr id="3" name="pole tekstowe 2"/>
          <p:cNvSpPr txBox="1"/>
          <p:nvPr/>
        </p:nvSpPr>
        <p:spPr>
          <a:xfrm>
            <a:off x="251520" y="1785585"/>
            <a:ext cx="8712968" cy="4524315"/>
          </a:xfrm>
          <a:prstGeom prst="rect">
            <a:avLst/>
          </a:prstGeom>
          <a:noFill/>
        </p:spPr>
        <p:txBody>
          <a:bodyPr wrap="square" rtlCol="0">
            <a:spAutoFit/>
          </a:bodyPr>
          <a:lstStyle/>
          <a:p>
            <a:pPr marL="285750" lvl="0" indent="-285750">
              <a:buFont typeface="Arial" panose="020B0604020202020204" pitchFamily="34" charset="0"/>
              <a:buChar char="•"/>
            </a:pPr>
            <a:r>
              <a:rPr lang="pl-PL" dirty="0"/>
              <a:t>jednostki samorządu terytorialnego, ich związki i stowarzyszenia;</a:t>
            </a:r>
          </a:p>
          <a:p>
            <a:pPr marL="285750" lvl="0" indent="-285750">
              <a:buFont typeface="Arial" panose="020B0604020202020204" pitchFamily="34" charset="0"/>
              <a:buChar char="•"/>
            </a:pPr>
            <a:r>
              <a:rPr lang="pl-PL" dirty="0"/>
              <a:t>jednostki organizacyjne </a:t>
            </a:r>
            <a:r>
              <a:rPr lang="pl-PL" dirty="0" err="1"/>
              <a:t>jst</a:t>
            </a:r>
            <a:r>
              <a:rPr lang="pl-PL" dirty="0"/>
              <a:t>;</a:t>
            </a:r>
          </a:p>
          <a:p>
            <a:pPr marL="285750" lvl="0" indent="-285750">
              <a:buFont typeface="Arial" panose="020B0604020202020204" pitchFamily="34" charset="0"/>
              <a:buChar char="•"/>
            </a:pPr>
            <a:r>
              <a:rPr lang="pl-PL" dirty="0"/>
              <a:t>jednostki sektora finansów publicznych, inne niż wymienione powyżej;</a:t>
            </a:r>
          </a:p>
          <a:p>
            <a:pPr marL="285750" lvl="0" indent="-285750">
              <a:buFont typeface="Arial" panose="020B0604020202020204" pitchFamily="34" charset="0"/>
              <a:buChar char="•"/>
            </a:pPr>
            <a:r>
              <a:rPr lang="pl-PL" dirty="0"/>
              <a:t>przedsiębiorstwa energetyczne, w tym MŚP i przedsiębiorstwa sektora ekonomii społecznej.; </a:t>
            </a:r>
          </a:p>
          <a:p>
            <a:pPr marL="285750" lvl="0" indent="-285750">
              <a:buFont typeface="Arial" panose="020B0604020202020204" pitchFamily="34" charset="0"/>
              <a:buChar char="•"/>
            </a:pPr>
            <a:r>
              <a:rPr lang="pl-PL" b="1" dirty="0">
                <a:solidFill>
                  <a:schemeClr val="tx2"/>
                </a:solidFill>
              </a:rPr>
              <a:t>organizacje pozarządowe</a:t>
            </a:r>
            <a:r>
              <a:rPr lang="pl-PL" dirty="0"/>
              <a:t>;</a:t>
            </a:r>
          </a:p>
          <a:p>
            <a:pPr marL="285750" lvl="0" indent="-285750">
              <a:buFont typeface="Arial" panose="020B0604020202020204" pitchFamily="34" charset="0"/>
              <a:buChar char="•"/>
            </a:pPr>
            <a:r>
              <a:rPr lang="pl-PL" dirty="0"/>
              <a:t>spółdzielnie mieszkaniowe i wspólnoty mieszkaniowe;</a:t>
            </a:r>
          </a:p>
          <a:p>
            <a:pPr marL="285750" lvl="0" indent="-285750">
              <a:buFont typeface="Arial" panose="020B0604020202020204" pitchFamily="34" charset="0"/>
              <a:buChar char="•"/>
            </a:pPr>
            <a:r>
              <a:rPr lang="pl-PL" dirty="0"/>
              <a:t>towarzystwa budownictwa społecznego;</a:t>
            </a:r>
          </a:p>
          <a:p>
            <a:pPr marL="285750" lvl="0" indent="-285750">
              <a:buFont typeface="Arial" panose="020B0604020202020204" pitchFamily="34" charset="0"/>
              <a:buChar char="•"/>
            </a:pPr>
            <a:r>
              <a:rPr lang="pl-PL" dirty="0"/>
              <a:t>grupy producentów rolnych;</a:t>
            </a:r>
          </a:p>
          <a:p>
            <a:pPr marL="285750" lvl="0" indent="-285750">
              <a:buFont typeface="Arial" panose="020B0604020202020204" pitchFamily="34" charset="0"/>
              <a:buChar char="•"/>
            </a:pPr>
            <a:r>
              <a:rPr lang="pl-PL" dirty="0"/>
              <a:t>jednostki naukowe;</a:t>
            </a:r>
          </a:p>
          <a:p>
            <a:pPr marL="285750" lvl="0" indent="-285750">
              <a:buFont typeface="Arial" panose="020B0604020202020204" pitchFamily="34" charset="0"/>
              <a:buChar char="•"/>
            </a:pPr>
            <a:r>
              <a:rPr lang="pl-PL" dirty="0"/>
              <a:t>uczelnie/szkoły wyższe ich związki i porozumienia;</a:t>
            </a:r>
          </a:p>
          <a:p>
            <a:pPr marL="285750" lvl="0" indent="-285750">
              <a:buFont typeface="Arial" panose="020B0604020202020204" pitchFamily="34" charset="0"/>
              <a:buChar char="•"/>
            </a:pPr>
            <a:r>
              <a:rPr lang="pl-PL" dirty="0"/>
              <a:t>organy administracji rządowej w zakresie związanym z prowadzeniem szkół;</a:t>
            </a:r>
          </a:p>
          <a:p>
            <a:pPr marL="285750" lvl="0" indent="-285750">
              <a:buFont typeface="Arial" panose="020B0604020202020204" pitchFamily="34" charset="0"/>
              <a:buChar char="•"/>
            </a:pPr>
            <a:r>
              <a:rPr lang="pl-PL" dirty="0"/>
              <a:t>PGL Lasy Państwowe i jego jednostki organizacyjne;</a:t>
            </a:r>
          </a:p>
          <a:p>
            <a:pPr marL="285750" lvl="0" indent="-285750">
              <a:buFont typeface="Arial" panose="020B0604020202020204" pitchFamily="34" charset="0"/>
              <a:buChar char="•"/>
            </a:pPr>
            <a:r>
              <a:rPr lang="pl-PL" dirty="0"/>
              <a:t>kościoły, związki wyznaniowe oraz osoby prawne kościołów i związków wyznaniowych; </a:t>
            </a:r>
          </a:p>
          <a:p>
            <a:pPr marL="285750" lvl="0" indent="-285750">
              <a:buFont typeface="Arial" panose="020B0604020202020204" pitchFamily="34" charset="0"/>
              <a:buChar char="•"/>
            </a:pPr>
            <a:r>
              <a:rPr lang="pl-PL" dirty="0"/>
              <a:t>podmiot wdrażający instrument finansowy.</a:t>
            </a:r>
          </a:p>
          <a:p>
            <a:pPr marL="285750" indent="-285750">
              <a:buFont typeface="Arial" panose="020B0604020202020204" pitchFamily="34" charset="0"/>
              <a:buChar char="•"/>
            </a:pPr>
            <a:r>
              <a:rPr lang="pl-PL" dirty="0"/>
              <a:t>Lokalne Grupy Działania  </a:t>
            </a:r>
          </a:p>
        </p:txBody>
      </p:sp>
      <p:sp>
        <p:nvSpPr>
          <p:cNvPr id="20" name="pole tekstowe 1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39</a:t>
            </a:fld>
            <a:endParaRPr lang="pl-PL"/>
          </a:p>
        </p:txBody>
      </p:sp>
      <p:sp>
        <p:nvSpPr>
          <p:cNvPr id="2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018841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rostokąt 3"/>
          <p:cNvSpPr/>
          <p:nvPr/>
        </p:nvSpPr>
        <p:spPr>
          <a:xfrm>
            <a:off x="251520" y="978441"/>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smtClean="0">
                <a:latin typeface="Calibri" pitchFamily="34" charset="0"/>
              </a:rPr>
              <a:t>Zintegrowane podejście terytorialne</a:t>
            </a:r>
            <a:endParaRPr lang="pl-PL" sz="2800" b="1" dirty="0">
              <a:latin typeface="Calibri" pitchFamily="34" charset="0"/>
            </a:endParaRPr>
          </a:p>
        </p:txBody>
      </p:sp>
      <p:sp>
        <p:nvSpPr>
          <p:cNvPr id="8" name="Prostokąt 7"/>
          <p:cNvSpPr/>
          <p:nvPr/>
        </p:nvSpPr>
        <p:spPr>
          <a:xfrm>
            <a:off x="251520" y="1990581"/>
            <a:ext cx="8136904" cy="646331"/>
          </a:xfrm>
          <a:prstGeom prst="rect">
            <a:avLst/>
          </a:prstGeom>
        </p:spPr>
        <p:txBody>
          <a:bodyPr wrap="square">
            <a:spAutoFit/>
          </a:bodyPr>
          <a:lstStyle/>
          <a:p>
            <a:r>
              <a:rPr lang="pl-PL" b="1" dirty="0" smtClean="0">
                <a:latin typeface="Calibri" pitchFamily="34" charset="0"/>
              </a:rPr>
              <a:t>Zintegrowane Inwestycje Terytorialne </a:t>
            </a:r>
          </a:p>
          <a:p>
            <a:r>
              <a:rPr lang="pl-PL" dirty="0" smtClean="0">
                <a:latin typeface="Calibri" pitchFamily="34" charset="0"/>
              </a:rPr>
              <a:t>- realizowane na obszarach funkcjonalnych największych miast województwa</a:t>
            </a:r>
            <a:endParaRPr lang="pl-PL" dirty="0"/>
          </a:p>
        </p:txBody>
      </p:sp>
      <p:graphicFrame>
        <p:nvGraphicFramePr>
          <p:cNvPr id="12" name="Tabela 11"/>
          <p:cNvGraphicFramePr>
            <a:graphicFrameLocks noGrp="1"/>
          </p:cNvGraphicFramePr>
          <p:nvPr>
            <p:extLst>
              <p:ext uri="{D42A27DB-BD31-4B8C-83A1-F6EECF244321}">
                <p14:modId xmlns:p14="http://schemas.microsoft.com/office/powerpoint/2010/main" val="2425631057"/>
              </p:ext>
            </p:extLst>
          </p:nvPr>
        </p:nvGraphicFramePr>
        <p:xfrm>
          <a:off x="1136650" y="2829272"/>
          <a:ext cx="6870700" cy="3048000"/>
        </p:xfrm>
        <a:graphic>
          <a:graphicData uri="http://schemas.openxmlformats.org/drawingml/2006/table">
            <a:tbl>
              <a:tblPr>
                <a:tableStyleId>{5C22544A-7EE6-4342-B048-85BDC9FD1C3A}</a:tableStyleId>
              </a:tblPr>
              <a:tblGrid>
                <a:gridCol w="4107173"/>
                <a:gridCol w="1496116"/>
                <a:gridCol w="1267411"/>
              </a:tblGrid>
              <a:tr h="295275">
                <a:tc rowSpan="2">
                  <a:txBody>
                    <a:bodyPr/>
                    <a:lstStyle/>
                    <a:p>
                      <a:pPr algn="ctr" rtl="0" fontAlgn="ctr">
                        <a:buClr>
                          <a:srgbClr val="000000"/>
                        </a:buClr>
                        <a:buSzPts val="1800"/>
                        <a:buFont typeface="Calibri"/>
                        <a:buNone/>
                      </a:pPr>
                      <a:r>
                        <a:rPr lang="pl-PL" sz="1800" b="1" i="0" u="none" strike="noStrike" dirty="0" smtClean="0">
                          <a:solidFill>
                            <a:srgbClr val="000000"/>
                          </a:solidFill>
                          <a:effectLst/>
                          <a:latin typeface="+mn-lt"/>
                        </a:rPr>
                        <a:t>Wrocławski Obszar Funkcjonalny</a:t>
                      </a:r>
                      <a:endParaRPr lang="pl-PL" sz="1800" b="1" i="0" u="none" strike="noStrike" dirty="0">
                        <a:solidFill>
                          <a:srgbClr val="000000"/>
                        </a:solidFill>
                        <a:effectLst/>
                        <a:latin typeface="Calibri"/>
                      </a:endParaRPr>
                    </a:p>
                  </a:txBody>
                  <a:tcPr marL="9525" marR="9525" marT="9525" marB="0" anchor="ctr"/>
                </a:tc>
                <a:tc gridSpan="2">
                  <a:txBody>
                    <a:bodyPr/>
                    <a:lstStyle/>
                    <a:p>
                      <a:pPr algn="ctr" fontAlgn="b"/>
                      <a:r>
                        <a:rPr lang="pl-PL" sz="1400" b="1" u="none" strike="noStrike" dirty="0">
                          <a:effectLst/>
                        </a:rPr>
                        <a:t>291,25 mln EUR</a:t>
                      </a:r>
                      <a:endParaRPr lang="pl-PL" sz="1400" b="1" i="0" u="none" strike="noStrike" dirty="0">
                        <a:solidFill>
                          <a:srgbClr val="000000"/>
                        </a:solidFill>
                        <a:effectLst/>
                        <a:latin typeface="Calibri"/>
                      </a:endParaRPr>
                    </a:p>
                  </a:txBody>
                  <a:tcPr marL="9525" marR="9525" marT="9525" marB="0" anchor="b"/>
                </a:tc>
                <a:tc hMerge="1">
                  <a:txBody>
                    <a:bodyPr/>
                    <a:lstStyle/>
                    <a:p>
                      <a:endParaRPr lang="pl-PL"/>
                    </a:p>
                  </a:txBody>
                  <a:tcPr/>
                </a:tc>
              </a:tr>
              <a:tr h="295275">
                <a:tc vMerge="1">
                  <a:txBody>
                    <a:bodyPr/>
                    <a:lstStyle/>
                    <a:p>
                      <a:endParaRPr lang="pl-PL"/>
                    </a:p>
                  </a:txBody>
                  <a:tcPr/>
                </a:tc>
                <a:tc>
                  <a:txBody>
                    <a:bodyPr/>
                    <a:lstStyle/>
                    <a:p>
                      <a:pPr algn="l" fontAlgn="b"/>
                      <a:r>
                        <a:rPr lang="pl-PL" sz="1200" u="none" strike="noStrike" dirty="0">
                          <a:effectLst/>
                        </a:rPr>
                        <a:t> EFRR </a:t>
                      </a:r>
                      <a:r>
                        <a:rPr lang="pl-PL" sz="1200" u="none" strike="noStrike" dirty="0" smtClean="0">
                          <a:effectLst/>
                        </a:rPr>
                        <a:t> 240,8 </a:t>
                      </a:r>
                      <a:r>
                        <a:rPr lang="pl-PL" sz="1200" u="none" strike="noStrike" dirty="0">
                          <a:effectLst/>
                        </a:rPr>
                        <a:t>mln EUR </a:t>
                      </a:r>
                      <a:endParaRPr lang="pl-PL" sz="1200" b="0" i="0" u="none" strike="noStrike" dirty="0">
                        <a:solidFill>
                          <a:srgbClr val="000000"/>
                        </a:solidFill>
                        <a:effectLst/>
                        <a:latin typeface="Calibri"/>
                      </a:endParaRPr>
                    </a:p>
                  </a:txBody>
                  <a:tcPr marL="9525" marR="9525" marT="9525" marB="0" anchor="b"/>
                </a:tc>
                <a:tc>
                  <a:txBody>
                    <a:bodyPr/>
                    <a:lstStyle/>
                    <a:p>
                      <a:pPr algn="l" fontAlgn="b"/>
                      <a:r>
                        <a:rPr lang="pl-PL" sz="1200" u="none" strike="noStrike" dirty="0">
                          <a:effectLst/>
                        </a:rPr>
                        <a:t>EFS  50,45 mln EUR </a:t>
                      </a:r>
                      <a:endParaRPr lang="pl-PL" sz="1200" b="0" i="0" u="none" strike="noStrike" dirty="0">
                        <a:solidFill>
                          <a:srgbClr val="000000"/>
                        </a:solidFill>
                        <a:effectLst/>
                        <a:latin typeface="Calibri"/>
                      </a:endParaRPr>
                    </a:p>
                  </a:txBody>
                  <a:tcPr marL="9525" marR="9525" marT="9525" marB="0" anchor="b"/>
                </a:tc>
              </a:tr>
              <a:tr h="581025">
                <a:tc rowSpan="2">
                  <a:txBody>
                    <a:bodyPr/>
                    <a:lstStyle/>
                    <a:p>
                      <a:pPr algn="ctr" rtl="0" fontAlgn="ctr">
                        <a:buClr>
                          <a:srgbClr val="000000"/>
                        </a:buClr>
                        <a:buSzPts val="1800"/>
                        <a:buFont typeface="Calibri"/>
                        <a:buNone/>
                      </a:pPr>
                      <a:r>
                        <a:rPr lang="pl-PL" sz="1800" b="1" u="none" strike="noStrike" dirty="0" smtClean="0">
                          <a:effectLst/>
                        </a:rPr>
                        <a:t>Aglomeracja Wałbrzyska  </a:t>
                      </a:r>
                      <a:endParaRPr lang="pl-PL" sz="1800" b="1" i="0" u="none" strike="noStrike" dirty="0">
                        <a:solidFill>
                          <a:srgbClr val="000000"/>
                        </a:solidFill>
                        <a:effectLst/>
                        <a:latin typeface="Calibri"/>
                      </a:endParaRPr>
                    </a:p>
                  </a:txBody>
                  <a:tcPr marL="9525" marR="9525" marT="9525" marB="0" anchor="ctr"/>
                </a:tc>
                <a:tc gridSpan="2">
                  <a:txBody>
                    <a:bodyPr/>
                    <a:lstStyle/>
                    <a:p>
                      <a:pPr algn="ctr" fontAlgn="b"/>
                      <a:r>
                        <a:rPr lang="pl-PL" sz="1400" b="1" u="none" strike="noStrike" dirty="0">
                          <a:effectLst/>
                        </a:rPr>
                        <a:t>193,6 mln  EUR</a:t>
                      </a:r>
                      <a:endParaRPr lang="pl-PL" sz="1400" b="1" i="0" u="none" strike="noStrike" dirty="0">
                        <a:solidFill>
                          <a:srgbClr val="000000"/>
                        </a:solidFill>
                        <a:effectLst/>
                        <a:latin typeface="Calibri"/>
                      </a:endParaRPr>
                    </a:p>
                  </a:txBody>
                  <a:tcPr marL="9525" marR="9525" marT="9525" marB="0" anchor="b"/>
                </a:tc>
                <a:tc hMerge="1">
                  <a:txBody>
                    <a:bodyPr/>
                    <a:lstStyle/>
                    <a:p>
                      <a:endParaRPr lang="pl-PL"/>
                    </a:p>
                  </a:txBody>
                  <a:tcPr/>
                </a:tc>
              </a:tr>
              <a:tr h="295275">
                <a:tc vMerge="1">
                  <a:txBody>
                    <a:bodyPr/>
                    <a:lstStyle/>
                    <a:p>
                      <a:endParaRPr lang="pl-PL"/>
                    </a:p>
                  </a:txBody>
                  <a:tcPr/>
                </a:tc>
                <a:tc>
                  <a:txBody>
                    <a:bodyPr/>
                    <a:lstStyle/>
                    <a:p>
                      <a:pPr algn="l" fontAlgn="b"/>
                      <a:r>
                        <a:rPr lang="pl-PL" sz="1200" u="none" strike="noStrike">
                          <a:effectLst/>
                        </a:rPr>
                        <a:t>EFRR 152,35 mln EUR  </a:t>
                      </a:r>
                      <a:endParaRPr lang="pl-PL" sz="1200" b="0" i="0" u="none" strike="noStrike">
                        <a:solidFill>
                          <a:srgbClr val="000000"/>
                        </a:solidFill>
                        <a:effectLst/>
                        <a:latin typeface="Calibri"/>
                      </a:endParaRPr>
                    </a:p>
                  </a:txBody>
                  <a:tcPr marL="9525" marR="9525" marT="9525" marB="0" anchor="b"/>
                </a:tc>
                <a:tc>
                  <a:txBody>
                    <a:bodyPr/>
                    <a:lstStyle/>
                    <a:p>
                      <a:pPr algn="l" fontAlgn="b"/>
                      <a:r>
                        <a:rPr lang="pl-PL" sz="1200" u="none" strike="noStrike">
                          <a:effectLst/>
                        </a:rPr>
                        <a:t>EFS 41,25 mln EUR</a:t>
                      </a:r>
                      <a:endParaRPr lang="pl-PL" sz="1200" b="0" i="0" u="none" strike="noStrike">
                        <a:solidFill>
                          <a:srgbClr val="000000"/>
                        </a:solidFill>
                        <a:effectLst/>
                        <a:latin typeface="Calibri"/>
                      </a:endParaRPr>
                    </a:p>
                  </a:txBody>
                  <a:tcPr marL="9525" marR="9525" marT="9525" marB="0" anchor="b"/>
                </a:tc>
              </a:tr>
              <a:tr h="542925">
                <a:tc rowSpan="2">
                  <a:txBody>
                    <a:bodyPr/>
                    <a:lstStyle/>
                    <a:p>
                      <a:pPr algn="ctr" rtl="0" fontAlgn="ctr">
                        <a:buClr>
                          <a:srgbClr val="000000"/>
                        </a:buClr>
                        <a:buSzPts val="1800"/>
                        <a:buFont typeface="Calibri"/>
                        <a:buNone/>
                      </a:pPr>
                      <a:r>
                        <a:rPr lang="pl-PL" sz="1800" b="1" i="0" u="none" strike="noStrike" dirty="0" smtClean="0">
                          <a:solidFill>
                            <a:srgbClr val="000000"/>
                          </a:solidFill>
                          <a:effectLst/>
                          <a:latin typeface="+mn-lt"/>
                        </a:rPr>
                        <a:t>Aglomeracja Jeleniogórska</a:t>
                      </a:r>
                      <a:endParaRPr lang="pl-PL" sz="1800" b="1" i="0" u="none" strike="noStrike" dirty="0">
                        <a:solidFill>
                          <a:srgbClr val="000000"/>
                        </a:solidFill>
                        <a:effectLst/>
                        <a:latin typeface="Calibri"/>
                      </a:endParaRPr>
                    </a:p>
                  </a:txBody>
                  <a:tcPr marL="9525" marR="9525" marT="9525" marB="0" anchor="ctr"/>
                </a:tc>
                <a:tc gridSpan="2">
                  <a:txBody>
                    <a:bodyPr/>
                    <a:lstStyle/>
                    <a:p>
                      <a:pPr algn="ctr" fontAlgn="b"/>
                      <a:r>
                        <a:rPr lang="pl-PL" sz="1400" u="none" strike="noStrike" dirty="0">
                          <a:effectLst/>
                        </a:rPr>
                        <a:t> </a:t>
                      </a:r>
                      <a:r>
                        <a:rPr lang="pl-PL" sz="1400" b="1" u="none" strike="noStrike" dirty="0">
                          <a:effectLst/>
                        </a:rPr>
                        <a:t>122,225 mln  EUR</a:t>
                      </a:r>
                      <a:endParaRPr lang="pl-PL" sz="1400" b="1" i="0" u="none" strike="noStrike" dirty="0">
                        <a:solidFill>
                          <a:srgbClr val="000000"/>
                        </a:solidFill>
                        <a:effectLst/>
                        <a:latin typeface="Calibri"/>
                      </a:endParaRPr>
                    </a:p>
                  </a:txBody>
                  <a:tcPr marL="9525" marR="9525" marT="9525" marB="0" anchor="b"/>
                </a:tc>
                <a:tc hMerge="1">
                  <a:txBody>
                    <a:bodyPr/>
                    <a:lstStyle/>
                    <a:p>
                      <a:endParaRPr lang="pl-PL"/>
                    </a:p>
                  </a:txBody>
                  <a:tcPr/>
                </a:tc>
              </a:tr>
              <a:tr h="295275">
                <a:tc vMerge="1">
                  <a:txBody>
                    <a:bodyPr/>
                    <a:lstStyle/>
                    <a:p>
                      <a:endParaRPr lang="pl-PL"/>
                    </a:p>
                  </a:txBody>
                  <a:tcPr/>
                </a:tc>
                <a:tc>
                  <a:txBody>
                    <a:bodyPr/>
                    <a:lstStyle/>
                    <a:p>
                      <a:pPr algn="l" fontAlgn="b"/>
                      <a:r>
                        <a:rPr lang="pl-PL" sz="1200" u="none" strike="noStrike">
                          <a:effectLst/>
                        </a:rPr>
                        <a:t>EFRR 95,85 mln EUR </a:t>
                      </a:r>
                      <a:endParaRPr lang="pl-PL" sz="1200" b="0" i="0" u="none" strike="noStrike">
                        <a:solidFill>
                          <a:srgbClr val="000000"/>
                        </a:solidFill>
                        <a:effectLst/>
                        <a:latin typeface="Calibri"/>
                      </a:endParaRPr>
                    </a:p>
                  </a:txBody>
                  <a:tcPr marL="9525" marR="9525" marT="9525" marB="0" anchor="b"/>
                </a:tc>
                <a:tc>
                  <a:txBody>
                    <a:bodyPr/>
                    <a:lstStyle/>
                    <a:p>
                      <a:pPr algn="l" fontAlgn="b"/>
                      <a:r>
                        <a:rPr lang="pl-PL" sz="1200" u="none" strike="noStrike">
                          <a:effectLst/>
                        </a:rPr>
                        <a:t>EFS 26,375 mln EUR</a:t>
                      </a:r>
                      <a:endParaRPr lang="pl-PL" sz="1200" b="0" i="0" u="none" strike="noStrike">
                        <a:solidFill>
                          <a:srgbClr val="000000"/>
                        </a:solidFill>
                        <a:effectLst/>
                        <a:latin typeface="Calibri"/>
                      </a:endParaRPr>
                    </a:p>
                  </a:txBody>
                  <a:tcPr marL="9525" marR="9525" marT="9525" marB="0" anchor="b"/>
                </a:tc>
              </a:tr>
              <a:tr h="742950">
                <a:tc>
                  <a:txBody>
                    <a:bodyPr/>
                    <a:lstStyle/>
                    <a:p>
                      <a:pPr algn="ctr" rtl="0" fontAlgn="ctr"/>
                      <a:r>
                        <a:rPr lang="pl-PL" sz="1400" u="none" strike="noStrike" dirty="0">
                          <a:effectLst/>
                        </a:rPr>
                        <a:t>Łączna alokacja na ZIT  </a:t>
                      </a:r>
                      <a:endParaRPr lang="pl-PL" sz="1400" b="0" i="0" u="none" strike="noStrike" dirty="0">
                        <a:solidFill>
                          <a:srgbClr val="000000"/>
                        </a:solidFill>
                        <a:effectLst/>
                        <a:latin typeface="Calibri"/>
                      </a:endParaRPr>
                    </a:p>
                  </a:txBody>
                  <a:tcPr marL="9525" marR="9525" marT="9525" marB="0" anchor="ctr"/>
                </a:tc>
                <a:tc gridSpan="2">
                  <a:txBody>
                    <a:bodyPr/>
                    <a:lstStyle/>
                    <a:p>
                      <a:pPr algn="ctr" fontAlgn="b"/>
                      <a:r>
                        <a:rPr lang="pl-PL" sz="1400" u="none" strike="noStrike" dirty="0">
                          <a:effectLst/>
                        </a:rPr>
                        <a:t>607,075 mln EUR</a:t>
                      </a:r>
                      <a:endParaRPr lang="pl-PL" sz="1400" b="1" i="0" u="none" strike="noStrike" dirty="0">
                        <a:solidFill>
                          <a:srgbClr val="000000"/>
                        </a:solidFill>
                        <a:effectLst/>
                        <a:latin typeface="Calibri"/>
                      </a:endParaRPr>
                    </a:p>
                  </a:txBody>
                  <a:tcPr marL="9525" marR="9525" marT="9525" marB="0" anchor="ctr"/>
                </a:tc>
                <a:tc hMerge="1">
                  <a:txBody>
                    <a:bodyPr/>
                    <a:lstStyle/>
                    <a:p>
                      <a:endParaRPr lang="pl-PL"/>
                    </a:p>
                  </a:txBody>
                  <a:tcPr/>
                </a:tc>
              </a:tr>
            </a:tbl>
          </a:graphicData>
        </a:graphic>
      </p:graphicFrame>
      <p:sp>
        <p:nvSpPr>
          <p:cNvPr id="6" name="Symbol zastępczy numeru slajdu 5"/>
          <p:cNvSpPr>
            <a:spLocks noGrp="1"/>
          </p:cNvSpPr>
          <p:nvPr>
            <p:ph type="sldNum" sz="quarter" idx="12"/>
          </p:nvPr>
        </p:nvSpPr>
        <p:spPr/>
        <p:txBody>
          <a:bodyPr/>
          <a:lstStyle/>
          <a:p>
            <a:fld id="{F86E09CB-2C72-480B-B6BF-F61CF0356E3A}" type="slidenum">
              <a:rPr lang="pl-PL" smtClean="0"/>
              <a:pPr/>
              <a:t>4</a:t>
            </a:fld>
            <a:endParaRPr lang="pl-PL"/>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486" y="340894"/>
            <a:ext cx="4248018" cy="41674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76220" y="764704"/>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8"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22" name="Prostokąt 21"/>
          <p:cNvSpPr/>
          <p:nvPr/>
        </p:nvSpPr>
        <p:spPr>
          <a:xfrm>
            <a:off x="107504" y="1484784"/>
            <a:ext cx="8856984" cy="400110"/>
          </a:xfrm>
          <a:prstGeom prst="rect">
            <a:avLst/>
          </a:prstGeom>
        </p:spPr>
        <p:txBody>
          <a:bodyPr wrap="square">
            <a:spAutoFit/>
          </a:bodyPr>
          <a:lstStyle/>
          <a:p>
            <a:r>
              <a:rPr lang="pl-PL" sz="2000" b="1" dirty="0" smtClean="0">
                <a:solidFill>
                  <a:schemeClr val="tx2"/>
                </a:solidFill>
              </a:rPr>
              <a:t>Poziom dofinansowania</a:t>
            </a:r>
          </a:p>
        </p:txBody>
      </p:sp>
      <p:sp>
        <p:nvSpPr>
          <p:cNvPr id="3" name="pole tekstowe 2"/>
          <p:cNvSpPr txBox="1"/>
          <p:nvPr/>
        </p:nvSpPr>
        <p:spPr>
          <a:xfrm>
            <a:off x="107504" y="1772816"/>
            <a:ext cx="8856984" cy="4524315"/>
          </a:xfrm>
          <a:prstGeom prst="rect">
            <a:avLst/>
          </a:prstGeom>
          <a:noFill/>
        </p:spPr>
        <p:txBody>
          <a:bodyPr wrap="square" rtlCol="0">
            <a:spAutoFit/>
          </a:bodyPr>
          <a:lstStyle/>
          <a:p>
            <a:endParaRPr lang="pl-PL" sz="1600" dirty="0" smtClean="0"/>
          </a:p>
          <a:p>
            <a:endParaRPr lang="pl-PL" sz="1600" dirty="0"/>
          </a:p>
          <a:p>
            <a:r>
              <a:rPr lang="pl-PL" sz="1600" dirty="0" smtClean="0"/>
              <a:t>Projekty nie objęte </a:t>
            </a:r>
            <a:r>
              <a:rPr lang="pl-PL" sz="1600" dirty="0"/>
              <a:t>pomocą publiczną: </a:t>
            </a:r>
            <a:r>
              <a:rPr lang="pl-PL" sz="1600" b="1" dirty="0"/>
              <a:t>85%</a:t>
            </a:r>
          </a:p>
          <a:p>
            <a:r>
              <a:rPr lang="pl-PL" sz="1600" dirty="0" smtClean="0"/>
              <a:t>Projekty objęte </a:t>
            </a:r>
            <a:r>
              <a:rPr lang="pl-PL" sz="1600" dirty="0"/>
              <a:t>pomocą publiczną:</a:t>
            </a:r>
          </a:p>
          <a:p>
            <a:pPr marL="742950" lvl="1" indent="-285750">
              <a:buFont typeface="Calibri" panose="020F0502020204030204" pitchFamily="34" charset="0"/>
              <a:buChar char="–"/>
            </a:pPr>
            <a:r>
              <a:rPr lang="pl-PL" sz="1600" dirty="0" smtClean="0"/>
              <a:t>zgodnie </a:t>
            </a:r>
            <a:r>
              <a:rPr lang="pl-PL" sz="1600" dirty="0"/>
              <a:t>z właściwymi przepisami prawa wspólnotowego i krajowego dot. zasad udzielania tej pomocy, obowiązującymi w momencie udzielania wsparcia;</a:t>
            </a:r>
          </a:p>
          <a:p>
            <a:pPr marL="742950" lvl="1" indent="-285750">
              <a:buFont typeface="Calibri" panose="020F0502020204030204" pitchFamily="34" charset="0"/>
              <a:buChar char="–"/>
            </a:pPr>
            <a:r>
              <a:rPr lang="pl-PL" sz="1600" dirty="0" smtClean="0"/>
              <a:t>GBER </a:t>
            </a:r>
            <a:r>
              <a:rPr lang="pl-PL" sz="1600" dirty="0"/>
              <a:t>–art. 41 Pomoc inwestycyjna na propagowanie energii ze źródeł odnawialnych;</a:t>
            </a:r>
          </a:p>
          <a:p>
            <a:pPr marL="742950" lvl="1" indent="-285750">
              <a:buFont typeface="Calibri" panose="020F0502020204030204" pitchFamily="34" charset="0"/>
              <a:buChar char="–"/>
            </a:pPr>
            <a:r>
              <a:rPr lang="pl-PL" sz="1600" dirty="0" smtClean="0"/>
              <a:t>GBER </a:t>
            </a:r>
            <a:r>
              <a:rPr lang="pl-PL" sz="1600" dirty="0"/>
              <a:t>– art. 48 Pomoc inwestycyjna na infrastrukturę energetyczną;</a:t>
            </a:r>
          </a:p>
          <a:p>
            <a:pPr marL="742950" lvl="1" indent="-285750">
              <a:buFont typeface="Calibri" panose="020F0502020204030204" pitchFamily="34" charset="0"/>
              <a:buChar char="–"/>
            </a:pPr>
            <a:r>
              <a:rPr lang="pl-PL" sz="1600" dirty="0" smtClean="0"/>
              <a:t>rozporządzenie </a:t>
            </a:r>
            <a:r>
              <a:rPr lang="pl-PL" sz="1600" dirty="0"/>
              <a:t>w sprawie udzielania pomocy de </a:t>
            </a:r>
            <a:r>
              <a:rPr lang="pl-PL" sz="1600" dirty="0" err="1"/>
              <a:t>minimis</a:t>
            </a:r>
            <a:r>
              <a:rPr lang="pl-PL" sz="1600" dirty="0"/>
              <a:t>.</a:t>
            </a:r>
          </a:p>
          <a:p>
            <a:endParaRPr lang="pl-PL" sz="1600" dirty="0"/>
          </a:p>
          <a:p>
            <a:r>
              <a:rPr lang="pl-PL" sz="1600" dirty="0" smtClean="0"/>
              <a:t>Warunki </a:t>
            </a:r>
            <a:r>
              <a:rPr lang="pl-PL" sz="1600" dirty="0"/>
              <a:t>uwzględniania dochodu w projekcie </a:t>
            </a:r>
            <a:r>
              <a:rPr lang="pl-PL" sz="1600" dirty="0" smtClean="0"/>
              <a:t>- w </a:t>
            </a:r>
            <a:r>
              <a:rPr lang="pl-PL" sz="1600" dirty="0"/>
              <a:t>przypadku projektów nie objętych pomocą publiczną </a:t>
            </a:r>
            <a:r>
              <a:rPr lang="pl-PL" sz="1600" dirty="0" smtClean="0"/>
              <a:t>- </a:t>
            </a:r>
            <a:r>
              <a:rPr lang="pl-PL" sz="1600" b="1" dirty="0" smtClean="0"/>
              <a:t>luka finansowa</a:t>
            </a:r>
            <a:r>
              <a:rPr lang="pl-PL" sz="1600" dirty="0" smtClean="0"/>
              <a:t>.</a:t>
            </a:r>
          </a:p>
          <a:p>
            <a:endParaRPr lang="pl-PL" sz="1600" dirty="0" smtClean="0"/>
          </a:p>
          <a:p>
            <a:r>
              <a:rPr lang="pl-PL" sz="1600" dirty="0" smtClean="0"/>
              <a:t>Minimalna </a:t>
            </a:r>
            <a:r>
              <a:rPr lang="pl-PL" sz="1600" dirty="0"/>
              <a:t>całkowita wartość dla wszystkich typów projektów: </a:t>
            </a:r>
            <a:r>
              <a:rPr lang="pl-PL" sz="1600" dirty="0" smtClean="0"/>
              <a:t>projekty </a:t>
            </a:r>
            <a:r>
              <a:rPr lang="pl-PL" sz="1600" dirty="0"/>
              <a:t>o wartości </a:t>
            </a:r>
            <a:r>
              <a:rPr lang="pl-PL" sz="1600" b="1" dirty="0"/>
              <a:t>od 50 tys. PLN</a:t>
            </a:r>
            <a:r>
              <a:rPr lang="pl-PL" sz="1600" dirty="0"/>
              <a:t>.</a:t>
            </a:r>
          </a:p>
          <a:p>
            <a:r>
              <a:rPr lang="pl-PL" sz="1600" dirty="0"/>
              <a:t> </a:t>
            </a:r>
          </a:p>
          <a:p>
            <a:r>
              <a:rPr lang="pl-PL" sz="1600" dirty="0"/>
              <a:t>Maksymalna całkowita wartość projektu dla działań polegających na budowie i modernizacji sieci elektroenergetycznej: projekty o wartości </a:t>
            </a:r>
            <a:r>
              <a:rPr lang="pl-PL" sz="1600" b="1" dirty="0"/>
              <a:t>do 2 mln PLN</a:t>
            </a:r>
            <a:r>
              <a:rPr lang="pl-PL" sz="1600" dirty="0"/>
              <a:t>.</a:t>
            </a:r>
          </a:p>
          <a:p>
            <a:endParaRPr lang="pl-PL" sz="1600" dirty="0"/>
          </a:p>
        </p:txBody>
      </p:sp>
      <p:sp>
        <p:nvSpPr>
          <p:cNvPr id="20" name="pole tekstowe 1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40</a:t>
            </a:fld>
            <a:endParaRPr lang="pl-PL"/>
          </a:p>
        </p:txBody>
      </p:sp>
      <p:sp>
        <p:nvSpPr>
          <p:cNvPr id="2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6953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7" name="Prostokąt 6"/>
          <p:cNvSpPr/>
          <p:nvPr/>
        </p:nvSpPr>
        <p:spPr>
          <a:xfrm>
            <a:off x="251520" y="1477233"/>
            <a:ext cx="8712968" cy="1015663"/>
          </a:xfrm>
          <a:prstGeom prst="rect">
            <a:avLst/>
          </a:prstGeom>
        </p:spPr>
        <p:txBody>
          <a:bodyPr wrap="square">
            <a:spAutoFit/>
          </a:bodyPr>
          <a:lstStyle/>
          <a:p>
            <a:pPr algn="just"/>
            <a:r>
              <a:rPr lang="pl-PL" sz="2000" b="1" dirty="0" smtClean="0">
                <a:solidFill>
                  <a:schemeClr val="tx2"/>
                </a:solidFill>
              </a:rPr>
              <a:t>Działanie 3.3 </a:t>
            </a:r>
          </a:p>
          <a:p>
            <a:r>
              <a:rPr lang="pl-PL" sz="2000" b="1" dirty="0">
                <a:solidFill>
                  <a:schemeClr val="tx2"/>
                </a:solidFill>
              </a:rPr>
              <a:t>Efektywność energetyczna </a:t>
            </a:r>
            <a:endParaRPr lang="pl-PL" sz="2000" b="1" dirty="0" smtClean="0">
              <a:solidFill>
                <a:schemeClr val="tx2"/>
              </a:solidFill>
            </a:endParaRPr>
          </a:p>
          <a:p>
            <a:r>
              <a:rPr lang="pl-PL" sz="2000" b="1" dirty="0" smtClean="0">
                <a:solidFill>
                  <a:schemeClr val="tx2"/>
                </a:solidFill>
              </a:rPr>
              <a:t>w </a:t>
            </a:r>
            <a:r>
              <a:rPr lang="pl-PL" sz="2000" b="1" dirty="0">
                <a:solidFill>
                  <a:schemeClr val="tx2"/>
                </a:solidFill>
              </a:rPr>
              <a:t>budynkach użyteczności publicznej </a:t>
            </a:r>
            <a:r>
              <a:rPr lang="pl-PL" sz="2000" b="1" dirty="0" smtClean="0">
                <a:solidFill>
                  <a:schemeClr val="tx2"/>
                </a:solidFill>
              </a:rPr>
              <a:t>i </a:t>
            </a:r>
            <a:r>
              <a:rPr lang="pl-PL" sz="2000" b="1" dirty="0">
                <a:solidFill>
                  <a:schemeClr val="tx2"/>
                </a:solidFill>
              </a:rPr>
              <a:t>sektorze mieszkaniowym</a:t>
            </a:r>
          </a:p>
        </p:txBody>
      </p:sp>
      <p:sp>
        <p:nvSpPr>
          <p:cNvPr id="11" name="pole tekstowe 10"/>
          <p:cNvSpPr txBox="1"/>
          <p:nvPr/>
        </p:nvSpPr>
        <p:spPr>
          <a:xfrm>
            <a:off x="334711" y="2421463"/>
            <a:ext cx="8560822" cy="4031873"/>
          </a:xfrm>
          <a:prstGeom prst="rect">
            <a:avLst/>
          </a:prstGeom>
          <a:noFill/>
        </p:spPr>
        <p:txBody>
          <a:bodyPr wrap="square" rtlCol="0">
            <a:spAutoFit/>
          </a:bodyPr>
          <a:lstStyle/>
          <a:p>
            <a:endParaRPr lang="pl-PL" b="1" dirty="0" smtClean="0"/>
          </a:p>
          <a:p>
            <a:pPr algn="just"/>
            <a:r>
              <a:rPr lang="pl-PL" sz="2000" b="1" dirty="0" smtClean="0"/>
              <a:t>Poddziałanie </a:t>
            </a:r>
            <a:r>
              <a:rPr lang="pl-PL" sz="2000" b="1" dirty="0"/>
              <a:t>nr </a:t>
            </a:r>
            <a:r>
              <a:rPr lang="pl-PL" sz="2000" b="1" dirty="0" smtClean="0"/>
              <a:t>3.3.1</a:t>
            </a:r>
            <a:r>
              <a:rPr lang="pl-PL" sz="2000" b="1" dirty="0"/>
              <a:t>		</a:t>
            </a:r>
            <a:endParaRPr lang="pl-PL" sz="2000" dirty="0"/>
          </a:p>
          <a:p>
            <a:pPr algn="just"/>
            <a:r>
              <a:rPr lang="pl-PL" sz="2000" dirty="0"/>
              <a:t>	– konkursy </a:t>
            </a:r>
            <a:r>
              <a:rPr lang="pl-PL" sz="2000" dirty="0" smtClean="0"/>
              <a:t>horyzontalne 				      94</a:t>
            </a:r>
            <a:r>
              <a:rPr lang="pl-PL" sz="2000" dirty="0"/>
              <a:t> 072 </a:t>
            </a:r>
            <a:r>
              <a:rPr lang="pl-PL" sz="2000" dirty="0" smtClean="0"/>
              <a:t>922 EUR</a:t>
            </a:r>
            <a:endParaRPr lang="pl-PL" sz="2000" dirty="0"/>
          </a:p>
          <a:p>
            <a:pPr lvl="0"/>
            <a:endParaRPr lang="pl-PL" sz="2000" dirty="0" smtClean="0">
              <a:solidFill>
                <a:prstClr val="black"/>
              </a:solidFill>
            </a:endParaRPr>
          </a:p>
          <a:p>
            <a:pPr lvl="0"/>
            <a:r>
              <a:rPr lang="pl-PL" sz="2000" b="1" dirty="0" smtClean="0">
                <a:solidFill>
                  <a:prstClr val="black"/>
                </a:solidFill>
              </a:rPr>
              <a:t>Poddziałanie </a:t>
            </a:r>
            <a:r>
              <a:rPr lang="pl-PL" sz="2000" b="1" dirty="0">
                <a:solidFill>
                  <a:prstClr val="black"/>
                </a:solidFill>
              </a:rPr>
              <a:t>nr </a:t>
            </a:r>
            <a:r>
              <a:rPr lang="pl-PL" sz="2000" b="1" dirty="0" smtClean="0">
                <a:solidFill>
                  <a:prstClr val="black"/>
                </a:solidFill>
              </a:rPr>
              <a:t>3.3.2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Wrocławskiego Obszaru </a:t>
            </a:r>
            <a:r>
              <a:rPr lang="pl-PL" sz="2000" dirty="0" smtClean="0">
                <a:solidFill>
                  <a:prstClr val="black"/>
                </a:solidFill>
              </a:rPr>
              <a:t>Funkcjonalnego 	      </a:t>
            </a:r>
            <a:r>
              <a:rPr lang="pl-PL" sz="2000" dirty="0" smtClean="0"/>
              <a:t>25 </a:t>
            </a:r>
            <a:r>
              <a:rPr lang="pl-PL" sz="2000" dirty="0"/>
              <a:t>000 </a:t>
            </a:r>
            <a:r>
              <a:rPr lang="pl-PL" sz="2000" dirty="0" smtClean="0"/>
              <a:t>000 EUR</a:t>
            </a:r>
            <a:endParaRPr lang="pl-PL" sz="2000" dirty="0"/>
          </a:p>
          <a:p>
            <a:pPr marL="285750" lvl="0" indent="-285750" algn="r">
              <a:buFontTx/>
              <a:buChar char="-"/>
            </a:pPr>
            <a:endParaRPr lang="pl-PL" sz="2000" dirty="0">
              <a:solidFill>
                <a:prstClr val="black"/>
              </a:solidFill>
            </a:endParaRPr>
          </a:p>
          <a:p>
            <a:pPr lvl="0"/>
            <a:r>
              <a:rPr lang="pl-PL" sz="2000" b="1" dirty="0">
                <a:solidFill>
                  <a:prstClr val="black"/>
                </a:solidFill>
              </a:rPr>
              <a:t>Poddziałanie nr 3</a:t>
            </a:r>
            <a:r>
              <a:rPr lang="pl-PL" sz="2000" b="1" dirty="0" smtClean="0">
                <a:solidFill>
                  <a:prstClr val="black"/>
                </a:solidFill>
              </a:rPr>
              <a:t>.3.3</a:t>
            </a:r>
            <a:r>
              <a:rPr lang="pl-PL" sz="2000" dirty="0">
                <a:solidFill>
                  <a:prstClr val="black"/>
                </a:solidFill>
              </a:rPr>
              <a:t>	</a:t>
            </a: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Aglomeracji </a:t>
            </a:r>
            <a:r>
              <a:rPr lang="pl-PL" sz="2000" dirty="0" smtClean="0">
                <a:solidFill>
                  <a:prstClr val="black"/>
                </a:solidFill>
              </a:rPr>
              <a:t>Jeleniogórskiej 			      </a:t>
            </a:r>
            <a:r>
              <a:rPr lang="pl-PL" sz="2000" dirty="0"/>
              <a:t>14 500 000 </a:t>
            </a:r>
            <a:r>
              <a:rPr lang="pl-PL" sz="2000" dirty="0" smtClean="0"/>
              <a:t>EUR</a:t>
            </a:r>
            <a:endParaRPr lang="pl-PL" sz="2000" dirty="0"/>
          </a:p>
          <a:p>
            <a:pPr marL="285750" lvl="0" indent="-285750" algn="r">
              <a:buFontTx/>
              <a:buChar char="-"/>
            </a:pPr>
            <a:endParaRPr lang="pl-PL" sz="2000" dirty="0">
              <a:solidFill>
                <a:prstClr val="black"/>
              </a:solidFill>
            </a:endParaRPr>
          </a:p>
          <a:p>
            <a:pPr lvl="0"/>
            <a:r>
              <a:rPr lang="pl-PL" sz="2000" b="1" dirty="0">
                <a:solidFill>
                  <a:prstClr val="black"/>
                </a:solidFill>
              </a:rPr>
              <a:t>Poddziałanie nr </a:t>
            </a:r>
            <a:r>
              <a:rPr lang="pl-PL" sz="2000" b="1" dirty="0" smtClean="0">
                <a:solidFill>
                  <a:prstClr val="black"/>
                </a:solidFill>
              </a:rPr>
              <a:t>3.3.4 </a:t>
            </a:r>
            <a:r>
              <a:rPr lang="pl-PL" sz="2000" dirty="0">
                <a:solidFill>
                  <a:prstClr val="black"/>
                </a:solidFill>
              </a:rPr>
              <a:t>	</a:t>
            </a: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Aglomeracji </a:t>
            </a:r>
            <a:r>
              <a:rPr lang="pl-PL" sz="2000" dirty="0" smtClean="0">
                <a:solidFill>
                  <a:prstClr val="black"/>
                </a:solidFill>
              </a:rPr>
              <a:t>Wałbrzyskiej 			      </a:t>
            </a:r>
            <a:r>
              <a:rPr lang="pl-PL" sz="2000" dirty="0"/>
              <a:t>18 000 000 </a:t>
            </a:r>
            <a:r>
              <a:rPr lang="pl-PL" sz="2000" dirty="0" smtClean="0"/>
              <a:t>EUR</a:t>
            </a:r>
            <a:endParaRPr lang="pl-PL" sz="2000" dirty="0">
              <a:solidFill>
                <a:prstClr val="black"/>
              </a:solidFill>
            </a:endParaRPr>
          </a:p>
          <a:p>
            <a:endParaRPr lang="pl-PL" dirty="0"/>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41</a:t>
            </a:fld>
            <a:endParaRPr lang="pl-PL"/>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239769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182529" y="1753646"/>
            <a:ext cx="8712968" cy="4647426"/>
          </a:xfrm>
          <a:prstGeom prst="rect">
            <a:avLst/>
          </a:prstGeom>
        </p:spPr>
        <p:txBody>
          <a:bodyPr wrap="square">
            <a:spAutoFit/>
          </a:bodyPr>
          <a:lstStyle/>
          <a:p>
            <a:pPr algn="just"/>
            <a:r>
              <a:rPr lang="pl-PL" sz="2000" b="1" dirty="0" smtClean="0"/>
              <a:t>Typy projektów</a:t>
            </a:r>
          </a:p>
          <a:p>
            <a:pPr algn="just"/>
            <a:endParaRPr lang="pl-PL" sz="1600" b="1" dirty="0"/>
          </a:p>
          <a:p>
            <a:pPr algn="just"/>
            <a:endParaRPr lang="pl-PL" sz="1600" b="1" dirty="0" smtClean="0"/>
          </a:p>
          <a:p>
            <a:pPr marL="533400" indent="-533400"/>
            <a:r>
              <a:rPr lang="pl-PL" b="1" dirty="0" smtClean="0"/>
              <a:t>3.3.A. </a:t>
            </a:r>
            <a:r>
              <a:rPr lang="pl-PL" dirty="0" smtClean="0"/>
              <a:t>Projekty związane z głęboką </a:t>
            </a:r>
            <a:r>
              <a:rPr lang="pl-PL" b="1" dirty="0" smtClean="0"/>
              <a:t>termomodernizacją budynków użyteczności publicznej </a:t>
            </a:r>
            <a:br>
              <a:rPr lang="pl-PL" b="1" dirty="0" smtClean="0"/>
            </a:br>
            <a:r>
              <a:rPr lang="pl-PL" b="1" dirty="0" smtClean="0"/>
              <a:t>i mieszkalnych wielorodzinnych</a:t>
            </a:r>
            <a:r>
              <a:rPr lang="pl-PL" dirty="0" smtClean="0"/>
              <a:t> </a:t>
            </a:r>
            <a:r>
              <a:rPr lang="pl-PL" sz="1600" dirty="0" smtClean="0"/>
              <a:t>dotyczące m.in. ocieplenia obiektów, modernizacji systemów grzewczych wraz z wymianą i podłączeniem do źródła ciepła, systemów wentylacji i klimatyzacji, oraz instalacji OZE (z wyłączeniem źródeł w układzie wysokosprawnej kogeneracji i trigeneracji) na potrzeby </a:t>
            </a:r>
            <a:r>
              <a:rPr lang="pl-PL" sz="1600" dirty="0" err="1" smtClean="0"/>
              <a:t>termomodernizowanych</a:t>
            </a:r>
            <a:r>
              <a:rPr lang="pl-PL" sz="1600" dirty="0" smtClean="0"/>
              <a:t> budynków. </a:t>
            </a:r>
          </a:p>
          <a:p>
            <a:pPr marL="533400" indent="-533400"/>
            <a:endParaRPr lang="pl-PL" sz="1600" dirty="0" smtClean="0"/>
          </a:p>
          <a:p>
            <a:pPr marL="533400"/>
            <a:r>
              <a:rPr lang="pl-PL" sz="1600" dirty="0" smtClean="0"/>
              <a:t>W </a:t>
            </a:r>
            <a:r>
              <a:rPr lang="pl-PL" sz="1600" dirty="0"/>
              <a:t>przypadku inwestycji w urządzenia do ogrzewania wsparcie może zostać udzielone na </a:t>
            </a:r>
            <a:r>
              <a:rPr lang="pl-PL" sz="1600" dirty="0" smtClean="0"/>
              <a:t>OZE oraz </a:t>
            </a:r>
            <a:r>
              <a:rPr lang="pl-PL" sz="1600" dirty="0"/>
              <a:t>w kotły spalające biomasę lub ewentualnie paliwa gazowe, ale </a:t>
            </a:r>
            <a:r>
              <a:rPr lang="pl-PL" sz="1600" dirty="0" smtClean="0"/>
              <a:t>jedynie </a:t>
            </a:r>
            <a:r>
              <a:rPr lang="pl-PL" sz="1600" dirty="0"/>
              <a:t>gdy osiągnięte zostanie znaczne zwiększenie efektywności energetycznej </a:t>
            </a:r>
            <a:r>
              <a:rPr lang="pl-PL" sz="1600" dirty="0" smtClean="0"/>
              <a:t>i </a:t>
            </a:r>
            <a:r>
              <a:rPr lang="pl-PL" sz="1600" dirty="0"/>
              <a:t>gdy istnieją szczególnie pilne </a:t>
            </a:r>
            <a:r>
              <a:rPr lang="pl-PL" sz="1600" dirty="0" smtClean="0"/>
              <a:t>potrzeby oraz gdy </a:t>
            </a:r>
            <a:r>
              <a:rPr lang="pl-PL" sz="1600" dirty="0"/>
              <a:t>podłączenie do sieci ciepłowniczej na danym obszarze nie jest uzasadnione ekonomicznie</a:t>
            </a:r>
            <a:r>
              <a:rPr lang="pl-PL" sz="1600" dirty="0" smtClean="0"/>
              <a:t>. </a:t>
            </a:r>
            <a:r>
              <a:rPr lang="pl-PL" sz="1600" dirty="0"/>
              <a:t>Inwestycje muszą przyczyniać się do zmniejszenia emisji CO</a:t>
            </a:r>
            <a:r>
              <a:rPr lang="pl-PL" sz="1600" baseline="-25000" dirty="0"/>
              <a:t>2</a:t>
            </a:r>
            <a:r>
              <a:rPr lang="pl-PL" sz="1600" dirty="0"/>
              <a:t> i innych zanieczyszczeń powietrza oraz do znacznego zwiększenia oszczędności energii</a:t>
            </a:r>
            <a:r>
              <a:rPr lang="pl-PL" sz="1600" dirty="0" smtClean="0"/>
              <a:t>. </a:t>
            </a:r>
            <a:r>
              <a:rPr lang="pl-PL" sz="1600" dirty="0"/>
              <a:t>W obszarze ochrony zdrowia projekty </a:t>
            </a:r>
            <a:r>
              <a:rPr lang="pl-PL" sz="1600" dirty="0" smtClean="0"/>
              <a:t>mogą </a:t>
            </a:r>
            <a:r>
              <a:rPr lang="pl-PL" sz="1600" dirty="0"/>
              <a:t>dotyczyć tylko obiektów, których funkcjonowanie będzie uzasadnione w kontekście map potrzeb opracowanych przez Ministerstwo Zdrowia</a:t>
            </a:r>
            <a:r>
              <a:rPr lang="pl-PL" sz="1600" dirty="0" smtClean="0"/>
              <a:t>.</a:t>
            </a:r>
          </a:p>
          <a:p>
            <a:pPr lvl="0">
              <a:tabLst>
                <a:tab pos="361950" algn="l"/>
              </a:tabLst>
            </a:pPr>
            <a:endParaRPr lang="pl-PL" sz="1600" b="1" dirty="0" smtClean="0">
              <a:effectLst>
                <a:outerShdw blurRad="38100" dist="38100" dir="2700000" algn="tl">
                  <a:srgbClr val="000000">
                    <a:alpha val="43137"/>
                  </a:srgbClr>
                </a:outerShdw>
              </a:effectLst>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42</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535147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182529" y="1484784"/>
            <a:ext cx="8712968" cy="3108543"/>
          </a:xfrm>
          <a:prstGeom prst="rect">
            <a:avLst/>
          </a:prstGeom>
        </p:spPr>
        <p:txBody>
          <a:bodyPr wrap="square">
            <a:spAutoFit/>
          </a:bodyPr>
          <a:lstStyle/>
          <a:p>
            <a:pPr marL="625475" lvl="0" indent="-625475">
              <a:tabLst>
                <a:tab pos="361950" algn="l"/>
              </a:tabLst>
            </a:pPr>
            <a:r>
              <a:rPr lang="pl-PL" b="1" dirty="0" smtClean="0"/>
              <a:t>3.3.B. Projekty </a:t>
            </a:r>
            <a:r>
              <a:rPr lang="pl-PL" b="1" dirty="0"/>
              <a:t>demonstracyjne </a:t>
            </a:r>
            <a:r>
              <a:rPr lang="pl-PL" b="1" dirty="0" smtClean="0"/>
              <a:t>- </a:t>
            </a:r>
            <a:r>
              <a:rPr lang="pl-PL" b="1" dirty="0"/>
              <a:t>publiczne inwestycje w zakresie budownictwa o znacznie </a:t>
            </a:r>
            <a:r>
              <a:rPr lang="pl-PL" b="1" dirty="0" smtClean="0"/>
              <a:t>podwyższonych </a:t>
            </a:r>
            <a:r>
              <a:rPr lang="pl-PL" b="1" dirty="0"/>
              <a:t>parametrach energetycznych w budynkach użyteczności publicznej </a:t>
            </a:r>
            <a:r>
              <a:rPr lang="pl-PL" dirty="0"/>
              <a:t>(budowa oraz </a:t>
            </a:r>
            <a:r>
              <a:rPr lang="pl-PL" dirty="0" smtClean="0"/>
              <a:t>modernizacja</a:t>
            </a:r>
            <a:r>
              <a:rPr lang="pl-PL" dirty="0"/>
              <a:t>). </a:t>
            </a:r>
            <a:endParaRPr lang="pl-PL" dirty="0" smtClean="0"/>
          </a:p>
          <a:p>
            <a:pPr marL="625475" lvl="0" indent="-625475">
              <a:tabLst>
                <a:tab pos="361950" algn="l"/>
              </a:tabLst>
            </a:pPr>
            <a:endParaRPr lang="pl-PL" dirty="0" smtClean="0"/>
          </a:p>
          <a:p>
            <a:pPr marL="625475" lvl="0" indent="-625475"/>
            <a:r>
              <a:rPr lang="pl-PL" dirty="0" smtClean="0"/>
              <a:t>	Element uzupełniający dla obu typów projektów (do wysokości 8</a:t>
            </a:r>
            <a:r>
              <a:rPr lang="pl-PL" dirty="0"/>
              <a:t>% wartości wydatków kwalifikowalnych) może stanowić wymiana oświetlenia na </a:t>
            </a:r>
            <a:r>
              <a:rPr lang="pl-PL" dirty="0" smtClean="0"/>
              <a:t>energooszczędne, </a:t>
            </a:r>
            <a:r>
              <a:rPr lang="pl-PL" dirty="0"/>
              <a:t>w tym także usprawnienia systemu poprzez np. inteligentne zarządzanie oświetleniem (czujniki natężenia światła, czujniki ruchu, </a:t>
            </a:r>
            <a:r>
              <a:rPr lang="pl-PL" dirty="0" smtClean="0"/>
              <a:t>wyłączniki </a:t>
            </a:r>
            <a:r>
              <a:rPr lang="pl-PL" dirty="0"/>
              <a:t>czasowe itp.). Zmniejszenie zapotrzebowania na energię elektryczną do oświetlenia budynku musi być udokumentowane</a:t>
            </a:r>
            <a:r>
              <a:rPr lang="pl-PL" dirty="0" smtClean="0"/>
              <a:t>.</a:t>
            </a:r>
          </a:p>
          <a:p>
            <a:pPr algn="just"/>
            <a:endParaRPr lang="pl-PL" sz="1600" b="1" dirty="0" smtClean="0">
              <a:effectLst>
                <a:outerShdw blurRad="38100" dist="38100" dir="2700000" algn="tl">
                  <a:srgbClr val="000000">
                    <a:alpha val="43137"/>
                  </a:srgbClr>
                </a:outerShdw>
              </a:effectLst>
            </a:endParaRP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43</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053582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196752"/>
            <a:ext cx="8712968" cy="4724370"/>
          </a:xfrm>
          <a:prstGeom prst="rect">
            <a:avLst/>
          </a:prstGeom>
        </p:spPr>
        <p:txBody>
          <a:bodyPr wrap="square">
            <a:spAutoFit/>
          </a:bodyPr>
          <a:lstStyle/>
          <a:p>
            <a:r>
              <a:rPr lang="pl-PL" sz="2000" b="1" dirty="0"/>
              <a:t>Preferowane będą projekty: </a:t>
            </a:r>
            <a:endParaRPr lang="pl-PL" sz="2000" b="1" dirty="0" smtClean="0"/>
          </a:p>
          <a:p>
            <a:endParaRPr lang="pl-PL" sz="2000" dirty="0"/>
          </a:p>
          <a:p>
            <a:pPr marL="285750" lvl="0" indent="-285750" algn="just">
              <a:spcAft>
                <a:spcPts val="600"/>
              </a:spcAft>
              <a:buFont typeface="Arial" panose="020B0604020202020204" pitchFamily="34" charset="0"/>
              <a:buChar char="•"/>
            </a:pPr>
            <a:r>
              <a:rPr lang="pl-PL" sz="1600" dirty="0"/>
              <a:t>kompleksowe - obejmujące istotny  fragment gminy, czy powiatu (w którym zostały zdiagnozowane znaczące, pilne potrzeby w zakresie poprawy efektywności energetycznej budynków) bądź cały ich obszar, w formie programów inicjowanych przez JST lub innych beneficjentów, obejmujących działania o charakterze </a:t>
            </a:r>
            <a:r>
              <a:rPr lang="pl-PL" sz="1600" dirty="0" err="1"/>
              <a:t>prosumenckim</a:t>
            </a:r>
            <a:r>
              <a:rPr lang="pl-PL" sz="1600" dirty="0"/>
              <a:t>, zmierzających do ograniczenia emisji „kominowej” oraz zwiększenia udziału odnawialnych źródeł energii w bilansie energetycznym; </a:t>
            </a:r>
          </a:p>
          <a:p>
            <a:pPr marL="285750" lvl="0" indent="-285750" algn="just">
              <a:spcAft>
                <a:spcPts val="600"/>
              </a:spcAft>
              <a:buFont typeface="Arial" panose="020B0604020202020204" pitchFamily="34" charset="0"/>
              <a:buChar char="•"/>
            </a:pPr>
            <a:r>
              <a:rPr lang="pl-PL" sz="1600" dirty="0"/>
              <a:t>wykorzystujące systemy zarządzania energią; </a:t>
            </a:r>
          </a:p>
          <a:p>
            <a:pPr marL="285750" lvl="0" indent="-285750" algn="just">
              <a:spcAft>
                <a:spcPts val="600"/>
              </a:spcAft>
              <a:buFont typeface="Arial" panose="020B0604020202020204" pitchFamily="34" charset="0"/>
              <a:buChar char="•"/>
            </a:pPr>
            <a:r>
              <a:rPr lang="pl-PL" sz="1600" dirty="0"/>
              <a:t>realizowane w obiektach podłączonych do sieci ciepłowniczej, lub w których jednym z celów realizacji jest podłączenie obiektu do sieci ciepłowniczej; </a:t>
            </a:r>
          </a:p>
          <a:p>
            <a:pPr marL="285750" lvl="0" indent="-285750" algn="just">
              <a:spcAft>
                <a:spcPts val="600"/>
              </a:spcAft>
              <a:buFont typeface="Arial" panose="020B0604020202020204" pitchFamily="34" charset="0"/>
              <a:buChar char="•"/>
            </a:pPr>
            <a:r>
              <a:rPr lang="pl-PL" sz="1600" dirty="0"/>
              <a:t>których efektem realizacji będzie oszczędność energii na poziomie nie mniejszym niż 60 %;</a:t>
            </a:r>
          </a:p>
          <a:p>
            <a:pPr marL="285750" lvl="0" indent="-285750" algn="just">
              <a:spcAft>
                <a:spcPts val="600"/>
              </a:spcAft>
              <a:buFont typeface="Arial" panose="020B0604020202020204" pitchFamily="34" charset="0"/>
              <a:buChar char="•"/>
            </a:pPr>
            <a:r>
              <a:rPr lang="pl-PL" sz="1600" dirty="0"/>
              <a:t>wykorzystujące odnawialne źródła energii;</a:t>
            </a:r>
          </a:p>
          <a:p>
            <a:pPr marL="285750" lvl="0" indent="-285750" algn="just">
              <a:spcAft>
                <a:spcPts val="600"/>
              </a:spcAft>
              <a:buFont typeface="Arial" panose="020B0604020202020204" pitchFamily="34" charset="0"/>
              <a:buChar char="•"/>
            </a:pPr>
            <a:r>
              <a:rPr lang="pl-PL" sz="1600" dirty="0"/>
              <a:t>realizowane na obszarach o znaczących przekroczeniach norm zanieczyszczenia powietrza, co wynika z programu ochrony powietrza;</a:t>
            </a:r>
          </a:p>
          <a:p>
            <a:pPr marL="285750" indent="-285750" algn="just">
              <a:spcAft>
                <a:spcPts val="600"/>
              </a:spcAft>
              <a:buFont typeface="Arial" panose="020B0604020202020204" pitchFamily="34" charset="0"/>
              <a:buChar char="•"/>
            </a:pPr>
            <a:r>
              <a:rPr lang="pl-PL" sz="1600" dirty="0"/>
              <a:t>w których wsparcie udzielane jest poprzez przedsiębiorstwa usług energetycznych (ESCO</a:t>
            </a:r>
            <a:r>
              <a:rPr lang="pl-PL" sz="1600" dirty="0" smtClean="0"/>
              <a:t>).</a:t>
            </a:r>
          </a:p>
          <a:p>
            <a:pPr marL="285750" indent="-285750" algn="just">
              <a:buFont typeface="Arial" panose="020B0604020202020204" pitchFamily="34" charset="0"/>
              <a:buChar char="•"/>
            </a:pPr>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44</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79838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268760"/>
            <a:ext cx="8712968" cy="4739759"/>
          </a:xfrm>
          <a:prstGeom prst="rect">
            <a:avLst/>
          </a:prstGeom>
        </p:spPr>
        <p:txBody>
          <a:bodyPr wrap="square">
            <a:spAutoFit/>
          </a:bodyPr>
          <a:lstStyle/>
          <a:p>
            <a:pPr lvl="0" algn="just"/>
            <a:r>
              <a:rPr lang="pl-PL" sz="2000" b="1" dirty="0" smtClean="0"/>
              <a:t>Potencjalni beneficjenci</a:t>
            </a:r>
          </a:p>
          <a:p>
            <a:pPr lvl="0" algn="just"/>
            <a:endParaRPr lang="pl-PL" b="1" dirty="0" smtClean="0"/>
          </a:p>
          <a:p>
            <a:pPr marL="285750" lvl="0" indent="-285750">
              <a:spcAft>
                <a:spcPts val="600"/>
              </a:spcAft>
              <a:buFont typeface="Arial" panose="020B0604020202020204" pitchFamily="34" charset="0"/>
              <a:buChar char="•"/>
            </a:pPr>
            <a:r>
              <a:rPr lang="pl-PL" sz="1600" dirty="0" smtClean="0"/>
              <a:t>jednostki </a:t>
            </a:r>
            <a:r>
              <a:rPr lang="pl-PL" sz="1600" dirty="0"/>
              <a:t>samorządu terytorialnego (wspólnoty samorządowe), ich związki i stowarzyszenia; </a:t>
            </a:r>
          </a:p>
          <a:p>
            <a:pPr marL="285750" lvl="0" indent="-285750">
              <a:spcAft>
                <a:spcPts val="600"/>
              </a:spcAft>
              <a:buFont typeface="Arial" panose="020B0604020202020204" pitchFamily="34" charset="0"/>
              <a:buChar char="•"/>
            </a:pPr>
            <a:r>
              <a:rPr lang="pl-PL" sz="1600" dirty="0"/>
              <a:t>podmioty publiczne, których właścicielem jest JST lub dla których podmiotem założycielskim jest JST (spółki akcyjne, spółki z ograniczoną odpowiedzialnością, spółki przewidziane przepisami innych ustaw niż Kodeks handlowy i Kodeks cywilny lub formy prawne, do których stosuje się przepisy o spółkach); </a:t>
            </a:r>
          </a:p>
          <a:p>
            <a:pPr marL="285750" lvl="0" indent="-285750">
              <a:spcAft>
                <a:spcPts val="600"/>
              </a:spcAft>
              <a:buFont typeface="Arial" panose="020B0604020202020204" pitchFamily="34" charset="0"/>
              <a:buChar char="•"/>
            </a:pPr>
            <a:r>
              <a:rPr lang="pl-PL" sz="1600" dirty="0"/>
              <a:t>jednostki organizacyjne JST (gminne, powiatowe oraz wojewódzkie samorządowe jednostki organizacyjne); </a:t>
            </a:r>
          </a:p>
          <a:p>
            <a:pPr marL="285750" lvl="0" indent="-285750">
              <a:spcAft>
                <a:spcPts val="600"/>
              </a:spcAft>
              <a:buFont typeface="Arial" panose="020B0604020202020204" pitchFamily="34" charset="0"/>
              <a:buChar char="•"/>
            </a:pPr>
            <a:r>
              <a:rPr lang="pl-PL" sz="1600" dirty="0"/>
              <a:t>spółdzielnie mieszkaniowe i wspólnoty mieszkaniowe; </a:t>
            </a:r>
          </a:p>
          <a:p>
            <a:pPr marL="285750" lvl="0" indent="-285750">
              <a:spcAft>
                <a:spcPts val="600"/>
              </a:spcAft>
              <a:buFont typeface="Arial" panose="020B0604020202020204" pitchFamily="34" charset="0"/>
              <a:buChar char="•"/>
            </a:pPr>
            <a:r>
              <a:rPr lang="pl-PL" sz="1600" dirty="0"/>
              <a:t>towarzystwa budownictwa społecznego;</a:t>
            </a:r>
          </a:p>
          <a:p>
            <a:pPr marL="285750" lvl="0" indent="-285750">
              <a:spcAft>
                <a:spcPts val="600"/>
              </a:spcAft>
              <a:buFont typeface="Arial" panose="020B0604020202020204" pitchFamily="34" charset="0"/>
              <a:buChar char="•"/>
            </a:pPr>
            <a:r>
              <a:rPr lang="pl-PL" sz="1600" dirty="0"/>
              <a:t>organizacje pozarządowe (stowarzyszenia, organizacje społeczne oddzielnie nie wymienione); </a:t>
            </a:r>
          </a:p>
          <a:p>
            <a:pPr marL="285750" lvl="0" indent="-285750">
              <a:spcAft>
                <a:spcPts val="600"/>
              </a:spcAft>
              <a:buFont typeface="Arial" panose="020B0604020202020204" pitchFamily="34" charset="0"/>
              <a:buChar char="•"/>
            </a:pPr>
            <a:r>
              <a:rPr lang="pl-PL" sz="1600" dirty="0"/>
              <a:t>PGL Lasy Państwowe i jego jednostki organizacyjne (państwowe jednostki organizacyjne); </a:t>
            </a:r>
          </a:p>
          <a:p>
            <a:pPr marL="285750" lvl="0" indent="-285750">
              <a:spcAft>
                <a:spcPts val="600"/>
              </a:spcAft>
              <a:buFont typeface="Arial" panose="020B0604020202020204" pitchFamily="34" charset="0"/>
              <a:buChar char="•"/>
            </a:pPr>
            <a:r>
              <a:rPr lang="pl-PL" sz="1600" dirty="0"/>
              <a:t>kościoły, związki wyznaniowe oraz osoby prawne kościołów i związków wyznaniowych (Kościół Katolicki, inne kościoły i związki wyznaniowe); </a:t>
            </a:r>
          </a:p>
          <a:p>
            <a:pPr marL="285750" indent="-285750">
              <a:spcAft>
                <a:spcPts val="600"/>
              </a:spcAft>
              <a:buFont typeface="Arial" panose="020B0604020202020204" pitchFamily="34" charset="0"/>
              <a:buChar char="•"/>
            </a:pPr>
            <a:r>
              <a:rPr lang="pl-PL" sz="1600" dirty="0"/>
              <a:t>podmiot wdrażający instrument </a:t>
            </a:r>
            <a:r>
              <a:rPr lang="pl-PL" sz="1600" dirty="0" smtClean="0"/>
              <a:t>finansowy.</a:t>
            </a:r>
            <a:endParaRPr lang="pl-PL" sz="1600"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45</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33958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947604"/>
            <a:ext cx="8712968" cy="3785652"/>
          </a:xfrm>
          <a:prstGeom prst="rect">
            <a:avLst/>
          </a:prstGeom>
        </p:spPr>
        <p:txBody>
          <a:bodyPr wrap="square">
            <a:spAutoFit/>
          </a:bodyPr>
          <a:lstStyle/>
          <a:p>
            <a:r>
              <a:rPr lang="pl-PL" sz="1600" b="1" dirty="0"/>
              <a:t>Wysokość dofinansowania dla projektów nieobjętych pomocą publiczną wyniesie 85</a:t>
            </a:r>
            <a:r>
              <a:rPr lang="pl-PL" sz="1600" b="1" dirty="0" smtClean="0"/>
              <a:t>%. </a:t>
            </a:r>
            <a:r>
              <a:rPr lang="pl-PL" sz="1600" dirty="0" smtClean="0"/>
              <a:t>Ewentualny dochód w projekcie wyliczany będzie w oparciu o metodę luki w finansowaniu.</a:t>
            </a:r>
            <a:endParaRPr lang="pl-PL" sz="1600" b="1" dirty="0"/>
          </a:p>
          <a:p>
            <a:endParaRPr lang="pl-PL" sz="1600" dirty="0" smtClean="0"/>
          </a:p>
          <a:p>
            <a:pPr algn="just"/>
            <a:r>
              <a:rPr lang="pl-PL" sz="1600" dirty="0" smtClean="0"/>
              <a:t>W </a:t>
            </a:r>
            <a:r>
              <a:rPr lang="pl-PL" sz="1600" dirty="0"/>
              <a:t>przypadku wsparcia stanowiącego pomoc publiczną, udzielaną w ramach realizacji programu, znajdą zastosowanie właściwe przepisy prawa wspólnotowego i krajowego dotyczące zasad udzielania tej pomocy, obowiązujące w momencie udzielania </a:t>
            </a:r>
            <a:r>
              <a:rPr lang="pl-PL" sz="1600" dirty="0" smtClean="0"/>
              <a:t>wsparcia:</a:t>
            </a:r>
            <a:endParaRPr lang="pl-PL" sz="1600" dirty="0"/>
          </a:p>
          <a:p>
            <a:r>
              <a:rPr lang="pl-PL" sz="1600" dirty="0"/>
              <a:t> </a:t>
            </a:r>
            <a:r>
              <a:rPr lang="pl-PL" sz="1600" dirty="0" smtClean="0"/>
              <a:t>1) rozporządzenie </a:t>
            </a:r>
            <a:r>
              <a:rPr lang="pl-PL" sz="1600" dirty="0"/>
              <a:t>Komisji (UE) nr 651/2014 z dn. 17 czerwca 2014. uznające niektóre rodzaje pomocy za zgodne z rynkiem wewnętrznym w zastosowaniu art. 107 i 108 Traktatu [GBER]:</a:t>
            </a:r>
          </a:p>
          <a:p>
            <a:pPr marL="285750" lvl="0" indent="-285750">
              <a:buFont typeface="Arial" panose="020B0604020202020204" pitchFamily="34" charset="0"/>
              <a:buChar char="•"/>
            </a:pPr>
            <a:r>
              <a:rPr lang="pl-PL" sz="1600" dirty="0"/>
              <a:t>art. 38 Pomoc inwestycyjna na środki wspierające efektywność energetyczną,</a:t>
            </a:r>
          </a:p>
          <a:p>
            <a:pPr marL="285750" lvl="0" indent="-285750">
              <a:buFont typeface="Arial" panose="020B0604020202020204" pitchFamily="34" charset="0"/>
              <a:buChar char="•"/>
            </a:pPr>
            <a:r>
              <a:rPr lang="pl-PL" sz="1600" dirty="0"/>
              <a:t>art. 39 Pomoc inwestycyjna na projekty wspierające efektywność energetyczną w budynkach);</a:t>
            </a:r>
          </a:p>
          <a:p>
            <a:r>
              <a:rPr lang="pl-PL" sz="1600" dirty="0" smtClean="0"/>
              <a:t>2) rozporządzenie </a:t>
            </a:r>
            <a:r>
              <a:rPr lang="pl-PL" sz="1600" dirty="0"/>
              <a:t>Komisji (UE) nr 1407/2013 – rozporządzenie w sprawie udzielania pomocy de </a:t>
            </a:r>
            <a:r>
              <a:rPr lang="pl-PL" sz="1600" dirty="0" err="1"/>
              <a:t>minimis</a:t>
            </a:r>
            <a:r>
              <a:rPr lang="pl-PL" sz="1600" dirty="0"/>
              <a:t> w ramach regionalnych programów </a:t>
            </a:r>
            <a:r>
              <a:rPr lang="pl-PL" sz="1600" dirty="0" smtClean="0"/>
              <a:t>operacyjnych.</a:t>
            </a:r>
          </a:p>
          <a:p>
            <a:endParaRPr lang="pl-PL" sz="1600" b="1" dirty="0" smtClean="0"/>
          </a:p>
          <a:p>
            <a:r>
              <a:rPr lang="pl-PL" sz="1600" b="1" dirty="0" smtClean="0"/>
              <a:t>Minimalna całkowita wartość </a:t>
            </a:r>
            <a:r>
              <a:rPr lang="pl-PL" sz="1600" b="1" dirty="0"/>
              <a:t>projektu – 50 000 </a:t>
            </a:r>
            <a:r>
              <a:rPr lang="pl-PL" sz="1600" b="1" dirty="0" smtClean="0"/>
              <a:t>PLN</a:t>
            </a:r>
          </a:p>
          <a:p>
            <a:endParaRPr lang="pl-PL" sz="1600"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46</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93869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108520" y="1713002"/>
            <a:ext cx="9144000" cy="707886"/>
          </a:xfrm>
          <a:prstGeom prst="rect">
            <a:avLst/>
          </a:prstGeom>
        </p:spPr>
        <p:txBody>
          <a:bodyPr wrap="square">
            <a:spAutoFit/>
          </a:bodyPr>
          <a:lstStyle/>
          <a:p>
            <a:r>
              <a:rPr lang="pl-PL" sz="2000" b="1" dirty="0" smtClean="0">
                <a:solidFill>
                  <a:schemeClr val="tx2"/>
                </a:solidFill>
              </a:rPr>
              <a:t>Działanie 3.4 </a:t>
            </a:r>
          </a:p>
          <a:p>
            <a:r>
              <a:rPr lang="pl-PL" sz="2000" b="1" dirty="0" smtClean="0">
                <a:solidFill>
                  <a:schemeClr val="tx2"/>
                </a:solidFill>
              </a:rPr>
              <a:t>Wdrażanie </a:t>
            </a:r>
            <a:r>
              <a:rPr lang="pl-PL" sz="2000" b="1" dirty="0">
                <a:solidFill>
                  <a:schemeClr val="tx2"/>
                </a:solidFill>
              </a:rPr>
              <a:t>strategii niskoemisyjnych </a:t>
            </a:r>
            <a:r>
              <a:rPr lang="pl-PL" sz="2000" b="1" dirty="0" smtClean="0">
                <a:solidFill>
                  <a:schemeClr val="tx2"/>
                </a:solidFill>
              </a:rPr>
              <a:t>– </a:t>
            </a:r>
            <a:r>
              <a:rPr lang="pl-PL" sz="2000" b="1" dirty="0">
                <a:solidFill>
                  <a:schemeClr val="tx2"/>
                </a:solidFill>
              </a:rPr>
              <a:t>ograniczanie niskiej emisji </a:t>
            </a:r>
            <a:r>
              <a:rPr lang="pl-PL" sz="2000" b="1" dirty="0" smtClean="0">
                <a:solidFill>
                  <a:schemeClr val="tx2"/>
                </a:solidFill>
              </a:rPr>
              <a:t>transportowej</a:t>
            </a:r>
          </a:p>
        </p:txBody>
      </p:sp>
      <p:sp>
        <p:nvSpPr>
          <p:cNvPr id="7" name="pole tekstowe 6"/>
          <p:cNvSpPr txBox="1"/>
          <p:nvPr/>
        </p:nvSpPr>
        <p:spPr>
          <a:xfrm>
            <a:off x="251520" y="2431916"/>
            <a:ext cx="8560822" cy="3754874"/>
          </a:xfrm>
          <a:prstGeom prst="rect">
            <a:avLst/>
          </a:prstGeom>
          <a:noFill/>
        </p:spPr>
        <p:txBody>
          <a:bodyPr wrap="square" rtlCol="0">
            <a:spAutoFit/>
          </a:bodyPr>
          <a:lstStyle/>
          <a:p>
            <a:endParaRPr lang="pl-PL" b="1" dirty="0" smtClean="0"/>
          </a:p>
          <a:p>
            <a:pPr algn="just"/>
            <a:r>
              <a:rPr lang="pl-PL" sz="2000" b="1" dirty="0" smtClean="0"/>
              <a:t>Poddziałanie </a:t>
            </a:r>
            <a:r>
              <a:rPr lang="pl-PL" sz="2000" b="1" dirty="0"/>
              <a:t>nr </a:t>
            </a:r>
            <a:r>
              <a:rPr lang="pl-PL" sz="2000" b="1" dirty="0" smtClean="0"/>
              <a:t>3.4.1</a:t>
            </a:r>
            <a:r>
              <a:rPr lang="pl-PL" sz="2000" b="1" dirty="0"/>
              <a:t>		</a:t>
            </a:r>
            <a:endParaRPr lang="pl-PL" sz="2000" dirty="0"/>
          </a:p>
          <a:p>
            <a:pPr algn="just"/>
            <a:r>
              <a:rPr lang="pl-PL" sz="2000" dirty="0"/>
              <a:t>	– konkursy </a:t>
            </a:r>
            <a:r>
              <a:rPr lang="pl-PL" sz="2000" dirty="0" smtClean="0"/>
              <a:t>horyzontalne 				</a:t>
            </a:r>
            <a:r>
              <a:rPr lang="pl-PL" sz="2000" dirty="0"/>
              <a:t> 54 510 326</a:t>
            </a:r>
            <a:r>
              <a:rPr lang="pl-PL" sz="2000" dirty="0" smtClean="0"/>
              <a:t> EUR</a:t>
            </a:r>
            <a:endParaRPr lang="pl-PL" sz="2000" dirty="0"/>
          </a:p>
          <a:p>
            <a:pPr lvl="0"/>
            <a:endParaRPr lang="pl-PL" sz="2000" dirty="0" smtClean="0">
              <a:solidFill>
                <a:prstClr val="black"/>
              </a:solidFill>
            </a:endParaRPr>
          </a:p>
          <a:p>
            <a:pPr lvl="0"/>
            <a:r>
              <a:rPr lang="pl-PL" sz="2000" b="1" dirty="0" smtClean="0">
                <a:solidFill>
                  <a:prstClr val="black"/>
                </a:solidFill>
              </a:rPr>
              <a:t>Poddziałanie </a:t>
            </a:r>
            <a:r>
              <a:rPr lang="pl-PL" sz="2000" b="1" dirty="0">
                <a:solidFill>
                  <a:prstClr val="black"/>
                </a:solidFill>
              </a:rPr>
              <a:t>nr </a:t>
            </a:r>
            <a:r>
              <a:rPr lang="pl-PL" sz="2000" b="1" dirty="0" smtClean="0">
                <a:solidFill>
                  <a:prstClr val="black"/>
                </a:solidFill>
              </a:rPr>
              <a:t>3.4.2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Wrocławskiego Obszaru </a:t>
            </a:r>
            <a:r>
              <a:rPr lang="pl-PL" sz="2000" dirty="0" smtClean="0">
                <a:solidFill>
                  <a:prstClr val="black"/>
                </a:solidFill>
              </a:rPr>
              <a:t>Funkcjonalnego 	 </a:t>
            </a:r>
            <a:r>
              <a:rPr lang="pl-PL" sz="2000" dirty="0"/>
              <a:t>50 000 000 EUR</a:t>
            </a:r>
          </a:p>
          <a:p>
            <a:pPr marL="285750" lvl="0" indent="-285750" algn="r">
              <a:buFontTx/>
              <a:buChar char="-"/>
            </a:pPr>
            <a:endParaRPr lang="pl-PL" sz="2000" dirty="0">
              <a:solidFill>
                <a:prstClr val="black"/>
              </a:solidFill>
            </a:endParaRPr>
          </a:p>
          <a:p>
            <a:pPr lvl="0"/>
            <a:r>
              <a:rPr lang="pl-PL" sz="2000" b="1" dirty="0">
                <a:solidFill>
                  <a:prstClr val="black"/>
                </a:solidFill>
              </a:rPr>
              <a:t>Poddziałanie nr </a:t>
            </a:r>
            <a:r>
              <a:rPr lang="pl-PL" sz="2000" b="1" dirty="0" smtClean="0">
                <a:solidFill>
                  <a:prstClr val="black"/>
                </a:solidFill>
              </a:rPr>
              <a:t>3.4.3</a:t>
            </a:r>
            <a:r>
              <a:rPr lang="pl-PL" sz="2000" dirty="0">
                <a:solidFill>
                  <a:prstClr val="black"/>
                </a:solidFill>
              </a:rPr>
              <a:t>	</a:t>
            </a: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Aglomeracji </a:t>
            </a:r>
            <a:r>
              <a:rPr lang="pl-PL" sz="2000" dirty="0" smtClean="0">
                <a:solidFill>
                  <a:prstClr val="black"/>
                </a:solidFill>
              </a:rPr>
              <a:t>Jeleniogórskiej 			 </a:t>
            </a:r>
            <a:r>
              <a:rPr lang="pl-PL" sz="2000" dirty="0"/>
              <a:t>12 000 000 EUR</a:t>
            </a:r>
          </a:p>
          <a:p>
            <a:pPr marL="285750" lvl="0" indent="-285750" algn="r">
              <a:buFontTx/>
              <a:buChar char="-"/>
            </a:pPr>
            <a:endParaRPr lang="pl-PL" sz="2000" dirty="0">
              <a:solidFill>
                <a:prstClr val="black"/>
              </a:solidFill>
            </a:endParaRPr>
          </a:p>
          <a:p>
            <a:pPr lvl="0"/>
            <a:r>
              <a:rPr lang="pl-PL" sz="2000" b="1" dirty="0">
                <a:solidFill>
                  <a:prstClr val="black"/>
                </a:solidFill>
              </a:rPr>
              <a:t>Poddziałanie nr </a:t>
            </a:r>
            <a:r>
              <a:rPr lang="pl-PL" sz="2000" b="1" dirty="0" smtClean="0">
                <a:solidFill>
                  <a:prstClr val="black"/>
                </a:solidFill>
              </a:rPr>
              <a:t>3.4.4 </a:t>
            </a:r>
            <a:r>
              <a:rPr lang="pl-PL" sz="2000" dirty="0">
                <a:solidFill>
                  <a:prstClr val="black"/>
                </a:solidFill>
              </a:rPr>
              <a:t>	</a:t>
            </a:r>
          </a:p>
          <a:p>
            <a:r>
              <a:rPr lang="pl-PL" sz="2000" dirty="0" smtClean="0">
                <a:solidFill>
                  <a:prstClr val="black"/>
                </a:solidFill>
              </a:rPr>
              <a:t>	</a:t>
            </a:r>
            <a:r>
              <a:rPr lang="pl-PL" sz="2000" dirty="0"/>
              <a:t> – </a:t>
            </a:r>
            <a:r>
              <a:rPr lang="pl-PL" sz="2000" dirty="0" smtClean="0">
                <a:solidFill>
                  <a:prstClr val="black"/>
                </a:solidFill>
              </a:rPr>
              <a:t>ZIT </a:t>
            </a:r>
            <a:r>
              <a:rPr lang="pl-PL" sz="2000" dirty="0">
                <a:solidFill>
                  <a:prstClr val="black"/>
                </a:solidFill>
              </a:rPr>
              <a:t>Aglomeracji </a:t>
            </a:r>
            <a:r>
              <a:rPr lang="pl-PL" sz="2000" dirty="0" smtClean="0">
                <a:solidFill>
                  <a:prstClr val="black"/>
                </a:solidFill>
              </a:rPr>
              <a:t>Wałbrzyskiej 			 </a:t>
            </a:r>
            <a:r>
              <a:rPr lang="pl-PL" sz="2000" dirty="0"/>
              <a:t>21 250 000 </a:t>
            </a:r>
            <a:r>
              <a:rPr lang="pl-PL" sz="2000" dirty="0" smtClean="0"/>
              <a:t>EUR</a:t>
            </a:r>
            <a:endParaRPr lang="pl-PL" sz="2000" dirty="0">
              <a:solidFill>
                <a:prstClr val="black"/>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47</a:t>
            </a:fld>
            <a:endParaRPr lang="pl-PL"/>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353568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908720"/>
            <a:ext cx="8712968" cy="5601533"/>
          </a:xfrm>
          <a:prstGeom prst="rect">
            <a:avLst/>
          </a:prstGeom>
        </p:spPr>
        <p:txBody>
          <a:bodyPr wrap="square">
            <a:spAutoFit/>
          </a:bodyPr>
          <a:lstStyle/>
          <a:p>
            <a:r>
              <a:rPr lang="pl-PL" sz="2000" b="1" dirty="0" smtClean="0"/>
              <a:t>Typy projektów</a:t>
            </a:r>
          </a:p>
          <a:p>
            <a:endParaRPr lang="pl-PL" b="1" dirty="0" smtClean="0"/>
          </a:p>
          <a:p>
            <a:endParaRPr lang="pl-PL" b="1" dirty="0" smtClean="0"/>
          </a:p>
          <a:p>
            <a:pPr marL="625475" lvl="0" indent="-625475"/>
            <a:r>
              <a:rPr lang="pl-PL" b="1" dirty="0" smtClean="0"/>
              <a:t>3.4.A. Ograniczona </a:t>
            </a:r>
            <a:r>
              <a:rPr lang="pl-PL" b="1" dirty="0"/>
              <a:t>niska emisja transportowa w ramach kompleksowych strategii niskoemisyjnych</a:t>
            </a:r>
          </a:p>
          <a:p>
            <a:pPr marL="536575" lvl="1" indent="-265113">
              <a:buFont typeface="+mj-lt"/>
              <a:buAutoNum type="arabicParenR"/>
            </a:pPr>
            <a:r>
              <a:rPr lang="pl-PL" sz="1600" dirty="0" smtClean="0"/>
              <a:t>zakup </a:t>
            </a:r>
            <a:r>
              <a:rPr lang="pl-PL" sz="1600" dirty="0"/>
              <a:t>oraz modernizacja niskoemisyjnego taboru szynowego i autobusowego dla połączeń miejskich i podmiejskich; </a:t>
            </a:r>
          </a:p>
          <a:p>
            <a:pPr marL="536575" lvl="1" indent="-265113">
              <a:buFont typeface="+mj-lt"/>
              <a:buAutoNum type="arabicParenR"/>
            </a:pPr>
            <a:r>
              <a:rPr lang="pl-PL" sz="1600" dirty="0" smtClean="0"/>
              <a:t>inwestycje </a:t>
            </a:r>
            <a:r>
              <a:rPr lang="pl-PL" sz="1600" dirty="0"/>
              <a:t>ograniczające indywidualny ruch zmotoryzowany w centrach miast np. P&amp;R, B&amp;R, zintegrowane centra przesiadkowe, wspólny bilet, drogi rowerowe, ciągi piesze, itp.; </a:t>
            </a:r>
          </a:p>
          <a:p>
            <a:pPr marL="536575" lvl="1" indent="-265113">
              <a:buFont typeface="+mj-lt"/>
              <a:buAutoNum type="arabicParenR"/>
            </a:pPr>
            <a:r>
              <a:rPr lang="pl-PL" sz="1600" dirty="0" smtClean="0"/>
              <a:t>inwestycje </a:t>
            </a:r>
            <a:r>
              <a:rPr lang="pl-PL" sz="1600" dirty="0"/>
              <a:t>związane z energooszczędnym oświetleniem miejskim oraz systemami zarządzania ruchem i energią</a:t>
            </a:r>
            <a:endParaRPr lang="pl-PL" sz="1600" dirty="0" smtClean="0"/>
          </a:p>
          <a:p>
            <a:pPr marL="271463" indent="-271463">
              <a:tabLst>
                <a:tab pos="271463" algn="l"/>
              </a:tabLst>
            </a:pPr>
            <a:endParaRPr lang="pl-PL" dirty="0"/>
          </a:p>
          <a:p>
            <a:pPr marL="625475" lvl="0" indent="-625475">
              <a:tabLst>
                <a:tab pos="625475" algn="l"/>
              </a:tabLst>
            </a:pPr>
            <a:r>
              <a:rPr lang="pl-PL" b="1" dirty="0" smtClean="0"/>
              <a:t>3.4.B. Ograniczona </a:t>
            </a:r>
            <a:r>
              <a:rPr lang="pl-PL" b="1" dirty="0"/>
              <a:t>niska emisja kominowa w ramach kompleksowych strategii </a:t>
            </a:r>
            <a:r>
              <a:rPr lang="pl-PL" b="1" dirty="0" smtClean="0"/>
              <a:t>niskoemisyjnych</a:t>
            </a:r>
          </a:p>
          <a:p>
            <a:pPr marL="533400" lvl="1" indent="-261938">
              <a:buFont typeface="+mj-lt"/>
              <a:buAutoNum type="arabicParenR"/>
            </a:pPr>
            <a:r>
              <a:rPr lang="pl-PL" sz="1600" dirty="0"/>
              <a:t>Inwestycje w odnawialne źródła energii, włącznie z systemem zarządzania energią; </a:t>
            </a:r>
          </a:p>
          <a:p>
            <a:pPr marL="533400" lvl="1" indent="-261938">
              <a:buFont typeface="+mj-lt"/>
              <a:buAutoNum type="arabicParenR"/>
            </a:pPr>
            <a:r>
              <a:rPr lang="pl-PL" sz="1600" dirty="0"/>
              <a:t>Inwestycje w kotły spalające biomasę lub ewentualnie paliwa gazowe, ale jedynie w szczególnie uzasadnionych przypadkach, gdy osiągnięte zostanie znaczne zwiększenie efektywności energetycznej oraz gdy istnieją szczególnie pilne potrzeby. Wymianie źródła ciepła może towarzyszyć system zarządzania energią (sterowanie ogrzewaniem za pomocą czujników, termostatów itp.), który podniesie efektywność systemu w policzalny sposób</a:t>
            </a:r>
            <a:r>
              <a:rPr lang="pl-PL" dirty="0"/>
              <a:t>.</a:t>
            </a:r>
          </a:p>
          <a:p>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48</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5922666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757129"/>
            <a:ext cx="8712968" cy="3970318"/>
          </a:xfrm>
          <a:prstGeom prst="rect">
            <a:avLst/>
          </a:prstGeom>
        </p:spPr>
        <p:txBody>
          <a:bodyPr wrap="square">
            <a:spAutoFit/>
          </a:bodyPr>
          <a:lstStyle/>
          <a:p>
            <a:pPr marL="625475" lvl="0" indent="-625475">
              <a:tabLst>
                <a:tab pos="625475" algn="l"/>
              </a:tabLst>
            </a:pPr>
            <a:r>
              <a:rPr lang="pl-PL" b="1" dirty="0" smtClean="0"/>
              <a:t>3.4.A. Ograniczona </a:t>
            </a:r>
            <a:r>
              <a:rPr lang="pl-PL" b="1" dirty="0"/>
              <a:t>niska emisja transportowa w ramach kompleksowych strategii </a:t>
            </a:r>
            <a:r>
              <a:rPr lang="pl-PL" b="1" dirty="0" smtClean="0"/>
              <a:t>niskoemisyjnych</a:t>
            </a:r>
          </a:p>
          <a:p>
            <a:pPr marL="342900" lvl="0" indent="-342900" algn="just">
              <a:buAutoNum type="alphaUcPeriod"/>
            </a:pPr>
            <a:endParaRPr lang="pl-PL" b="1" dirty="0" smtClean="0"/>
          </a:p>
          <a:p>
            <a:pPr algn="just"/>
            <a:r>
              <a:rPr lang="pl-PL" dirty="0" smtClean="0"/>
              <a:t>Projekty </a:t>
            </a:r>
            <a:r>
              <a:rPr lang="pl-PL" dirty="0"/>
              <a:t>powinny </a:t>
            </a:r>
            <a:r>
              <a:rPr lang="pl-PL" dirty="0" smtClean="0"/>
              <a:t>spełniać </a:t>
            </a:r>
            <a:r>
              <a:rPr lang="pl-PL" dirty="0"/>
              <a:t>poniższe warunki:</a:t>
            </a:r>
          </a:p>
          <a:p>
            <a:pPr marL="285750" lvl="0" indent="-285750">
              <a:buFont typeface="Arial" panose="020B0604020202020204" pitchFamily="34" charset="0"/>
              <a:buChar char="•"/>
            </a:pPr>
            <a:r>
              <a:rPr lang="pl-PL" dirty="0"/>
              <a:t>Inwestycje z RPO będą komplementarne z inwestycjami realizowanymi w ramach właściwych krajowych programów operacyjnych. W przypadku miast wojewódzkich </a:t>
            </a:r>
            <a:r>
              <a:rPr lang="pl-PL" dirty="0" smtClean="0"/>
              <a:t/>
            </a:r>
            <a:br>
              <a:rPr lang="pl-PL" dirty="0" smtClean="0"/>
            </a:br>
            <a:r>
              <a:rPr lang="pl-PL" dirty="0" smtClean="0"/>
              <a:t>i </a:t>
            </a:r>
            <a:r>
              <a:rPr lang="pl-PL" dirty="0"/>
              <a:t>powiązanych z nimi funkcjonalnie obszarów instrumentem koordynacji jest Strategia ZIT.</a:t>
            </a:r>
          </a:p>
          <a:p>
            <a:pPr marL="285750" lvl="0" indent="-285750">
              <a:buFont typeface="Arial" panose="020B0604020202020204" pitchFamily="34" charset="0"/>
              <a:buChar char="•"/>
            </a:pPr>
            <a:r>
              <a:rPr lang="pl-PL" dirty="0"/>
              <a:t>Inwestycje w drogi lokalne lub regionalne mogą być finansowane jedynie jako niezbędny i uzupełniający element projektu dotyczącego systemu zrównoważonej mobilności miejskiej </a:t>
            </a:r>
            <a:r>
              <a:rPr lang="pl-PL" b="1" dirty="0"/>
              <a:t>o wartości nie przekraczającej 35% </a:t>
            </a:r>
            <a:r>
              <a:rPr lang="pl-PL" dirty="0"/>
              <a:t>wartości wydatków kwalifikowalnych projektu. Wydatki przekraczające ten limit będą niekwalifikowalne. Samodzielne projekty dotyczące wyłącznie infrastruktury drogowej nie będą akceptowane w ramach </a:t>
            </a:r>
            <a:r>
              <a:rPr lang="pl-PL" dirty="0" smtClean="0"/>
              <a:t>działania.</a:t>
            </a:r>
            <a:endParaRPr lang="pl-PL" dirty="0"/>
          </a:p>
          <a:p>
            <a:pPr lvl="0" algn="just"/>
            <a:endParaRPr lang="pl-PL" dirty="0" smtClean="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49</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56747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486" y="340894"/>
            <a:ext cx="4248018" cy="416745"/>
          </a:xfrm>
          <a:prstGeom prst="rect">
            <a:avLst/>
          </a:prstGeom>
        </p:spPr>
      </p:pic>
      <p:sp>
        <p:nvSpPr>
          <p:cNvPr id="2" name="Symbol zastępczy zawartości 1"/>
          <p:cNvSpPr>
            <a:spLocks noGrp="1"/>
          </p:cNvSpPr>
          <p:nvPr>
            <p:ph idx="1"/>
          </p:nvPr>
        </p:nvSpPr>
        <p:spPr>
          <a:xfrm>
            <a:off x="457200" y="1600200"/>
            <a:ext cx="8507288" cy="4525963"/>
          </a:xfrm>
        </p:spPr>
        <p:txBody>
          <a:bodyPr>
            <a:normAutofit/>
          </a:bodyPr>
          <a:lstStyle/>
          <a:p>
            <a:pPr marL="0" indent="0" algn="just">
              <a:buNone/>
            </a:pPr>
            <a:r>
              <a:rPr lang="pl-PL" sz="3000" dirty="0" smtClean="0"/>
              <a:t>	 </a:t>
            </a:r>
            <a:r>
              <a:rPr lang="pl-PL" sz="3000" b="1" dirty="0" smtClean="0"/>
              <a:t>Obszary  </a:t>
            </a:r>
            <a:r>
              <a:rPr lang="pl-PL" sz="3000" b="1" dirty="0"/>
              <a:t>Strategicznej Interwencji </a:t>
            </a:r>
          </a:p>
          <a:p>
            <a:pPr marL="0" indent="0">
              <a:buNone/>
            </a:pPr>
            <a:endParaRPr lang="pl-PL" sz="3000" dirty="0" smtClean="0"/>
          </a:p>
          <a:p>
            <a:pPr>
              <a:buFont typeface="Wingdings" panose="05000000000000000000" pitchFamily="2" charset="2"/>
              <a:buChar char="ü"/>
            </a:pPr>
            <a:r>
              <a:rPr lang="pl-PL" sz="2400" dirty="0" smtClean="0"/>
              <a:t>obszary </a:t>
            </a:r>
            <a:r>
              <a:rPr lang="pl-PL" sz="2400" dirty="0"/>
              <a:t>województwa dolnośląskiego, które nie są objęte mechanizmem </a:t>
            </a:r>
            <a:r>
              <a:rPr lang="pl-PL" sz="2400" dirty="0" smtClean="0"/>
              <a:t>Zintegrowanych Inwestycji </a:t>
            </a:r>
            <a:r>
              <a:rPr lang="pl-PL" sz="2400" dirty="0"/>
              <a:t>Terytorialnych (</a:t>
            </a:r>
            <a:r>
              <a:rPr lang="pl-PL" sz="2400" dirty="0" smtClean="0"/>
              <a:t>ZIT) wyodrębnione w celu zapewnienia trwałego  </a:t>
            </a:r>
            <a:r>
              <a:rPr lang="pl-PL" sz="2400" dirty="0"/>
              <a:t>i </a:t>
            </a:r>
            <a:r>
              <a:rPr lang="pl-PL" sz="2400" dirty="0" smtClean="0"/>
              <a:t>zrównoważonego rozwoju </a:t>
            </a:r>
            <a:r>
              <a:rPr lang="pl-PL" sz="2400" dirty="0"/>
              <a:t>całego </a:t>
            </a:r>
            <a:r>
              <a:rPr lang="pl-PL" sz="2400" dirty="0" smtClean="0"/>
              <a:t>regionu; </a:t>
            </a:r>
          </a:p>
          <a:p>
            <a:pPr>
              <a:buFont typeface="Wingdings" panose="05000000000000000000" pitchFamily="2" charset="2"/>
              <a:buChar char="ü"/>
            </a:pPr>
            <a:r>
              <a:rPr lang="pl-PL" sz="2400" dirty="0" smtClean="0"/>
              <a:t>wsparcie </a:t>
            </a:r>
            <a:r>
              <a:rPr lang="pl-PL" sz="2400" dirty="0"/>
              <a:t>w ramach Obszarów Strategicznej Interwencji wpisuje się </a:t>
            </a:r>
            <a:r>
              <a:rPr lang="pl-PL" sz="2400" dirty="0" smtClean="0"/>
              <a:t>w </a:t>
            </a:r>
            <a:r>
              <a:rPr lang="pl-PL" sz="2400" dirty="0"/>
              <a:t>Strategię Rozwoju Województwa Dolnośląskiego 2020 (SRWD 2020</a:t>
            </a:r>
            <a:r>
              <a:rPr lang="pl-PL" sz="2400" dirty="0" smtClean="0"/>
              <a:t>).</a:t>
            </a:r>
            <a:endParaRPr lang="pl-PL" sz="2400" dirty="0"/>
          </a:p>
          <a:p>
            <a:endParaRPr lang="pl-PL" dirty="0"/>
          </a:p>
        </p:txBody>
      </p:sp>
    </p:spTree>
    <p:extLst>
      <p:ext uri="{BB962C8B-B14F-4D97-AF65-F5344CB8AC3E}">
        <p14:creationId xmlns:p14="http://schemas.microsoft.com/office/powerpoint/2010/main" val="1769903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685121"/>
            <a:ext cx="8712968" cy="4739759"/>
          </a:xfrm>
          <a:prstGeom prst="rect">
            <a:avLst/>
          </a:prstGeom>
        </p:spPr>
        <p:txBody>
          <a:bodyPr wrap="square">
            <a:spAutoFit/>
          </a:bodyPr>
          <a:lstStyle/>
          <a:p>
            <a:pPr marL="625475" lvl="0" indent="-625475">
              <a:tabLst>
                <a:tab pos="625475" algn="l"/>
              </a:tabLst>
            </a:pPr>
            <a:r>
              <a:rPr lang="pl-PL" b="1" dirty="0" smtClean="0"/>
              <a:t>3.4.A.	Ograniczona </a:t>
            </a:r>
            <a:r>
              <a:rPr lang="pl-PL" b="1" dirty="0"/>
              <a:t>niska emisja transportowa w ramach kompleksowych strategii </a:t>
            </a:r>
            <a:r>
              <a:rPr lang="pl-PL" b="1" dirty="0" smtClean="0"/>
              <a:t>niskoemisyjnych</a:t>
            </a:r>
          </a:p>
          <a:p>
            <a:pPr marL="342900" lvl="0" indent="-342900">
              <a:buAutoNum type="alphaUcPeriod"/>
            </a:pPr>
            <a:endParaRPr lang="pl-PL" b="1" dirty="0" smtClean="0"/>
          </a:p>
          <a:p>
            <a:pPr marL="285750" lvl="0" indent="-285750">
              <a:spcAft>
                <a:spcPts val="600"/>
              </a:spcAft>
              <a:buFont typeface="Arial" panose="020B0604020202020204" pitchFamily="34" charset="0"/>
              <a:buChar char="•"/>
            </a:pPr>
            <a:r>
              <a:rPr lang="pl-PL" sz="1600" dirty="0"/>
              <a:t>Jeżeli z planów lub dokumentów strategicznych albo z analizy kosztów i korzyści odnoszących się do zrównoważonej mobilności miejskiej wynika potrzeba zakupu autobusów, dozwolony jest zakup pojazdów spełniających normę emisji spalin co najmniej EURO VI. Priorytetowo będzie jednak traktowany zakup pojazdów </a:t>
            </a:r>
            <a:r>
              <a:rPr lang="pl-PL" sz="1600" dirty="0" smtClean="0"/>
              <a:t/>
            </a:r>
            <a:br>
              <a:rPr lang="pl-PL" sz="1600" dirty="0" smtClean="0"/>
            </a:br>
            <a:r>
              <a:rPr lang="pl-PL" sz="1600" dirty="0" smtClean="0"/>
              <a:t>o </a:t>
            </a:r>
            <a:r>
              <a:rPr lang="pl-PL" sz="1600" dirty="0"/>
              <a:t>alternatywnych systemach napędowych (elektrycznych, hybrydowych, biopaliwa, napędzanych wodorem, itp.). </a:t>
            </a:r>
          </a:p>
          <a:p>
            <a:pPr marL="285750" lvl="0" indent="-285750">
              <a:spcAft>
                <a:spcPts val="600"/>
              </a:spcAft>
              <a:buFont typeface="Arial" panose="020B0604020202020204" pitchFamily="34" charset="0"/>
              <a:buChar char="•"/>
            </a:pPr>
            <a:r>
              <a:rPr lang="pl-PL" sz="1600" dirty="0"/>
              <a:t>Zakupowi niskoemisyjnego taboru powinny towarzyszyć inwestycje  w niezbędną dla właściwego funkcjonowania zrównoważonej mobilności infrastrukturę (inwestycje te nie będą obejmowały prac remontowych, jak również nie będą dotyczyły bieżącego utrzymania infrastruktury), co powinno wynikać z Planu Gospodarki Niskoemisyjnej (Strategii ZIT, Planu Mobilności Miejskiej).</a:t>
            </a:r>
          </a:p>
          <a:p>
            <a:pPr lvl="0" algn="just">
              <a:spcAft>
                <a:spcPts val="600"/>
              </a:spcAft>
            </a:pPr>
            <a:endParaRPr lang="pl-PL" sz="1600" dirty="0"/>
          </a:p>
          <a:p>
            <a:pPr algn="just">
              <a:spcAft>
                <a:spcPts val="600"/>
              </a:spcAft>
            </a:pPr>
            <a:endParaRPr lang="pl-PL" sz="1600" dirty="0" smtClean="0"/>
          </a:p>
          <a:p>
            <a:pPr algn="just"/>
            <a:endParaRPr lang="pl-PL" dirty="0"/>
          </a:p>
          <a:p>
            <a:pPr algn="just"/>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50</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9598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807651"/>
            <a:ext cx="8712968" cy="4462760"/>
          </a:xfrm>
          <a:prstGeom prst="rect">
            <a:avLst/>
          </a:prstGeom>
        </p:spPr>
        <p:txBody>
          <a:bodyPr wrap="square">
            <a:spAutoFit/>
          </a:bodyPr>
          <a:lstStyle/>
          <a:p>
            <a:pPr marL="625475" lvl="0" indent="-625475">
              <a:tabLst>
                <a:tab pos="625475" algn="l"/>
              </a:tabLst>
            </a:pPr>
            <a:r>
              <a:rPr lang="pl-PL" b="1" dirty="0" smtClean="0"/>
              <a:t>3.4.A.	Ograniczona </a:t>
            </a:r>
            <a:r>
              <a:rPr lang="pl-PL" b="1" dirty="0"/>
              <a:t>niska emisja transportowa w ramach kompleksowych strategii </a:t>
            </a:r>
            <a:r>
              <a:rPr lang="pl-PL" b="1" dirty="0" smtClean="0"/>
              <a:t>niskoemisyjnych</a:t>
            </a:r>
          </a:p>
          <a:p>
            <a:pPr marL="342900" lvl="0" indent="-342900" algn="just">
              <a:buAutoNum type="alphaUcPeriod"/>
            </a:pPr>
            <a:endParaRPr lang="pl-PL" b="1" dirty="0" smtClean="0"/>
          </a:p>
          <a:p>
            <a:pPr marL="342900" lvl="0" indent="-342900" algn="just">
              <a:buAutoNum type="alphaUcPeriod"/>
            </a:pPr>
            <a:endParaRPr lang="pl-PL" b="1" dirty="0" smtClean="0"/>
          </a:p>
          <a:p>
            <a:r>
              <a:rPr lang="pl-PL" b="1" dirty="0"/>
              <a:t>Preferowane będą projekty:</a:t>
            </a:r>
            <a:endParaRPr lang="pl-PL" dirty="0"/>
          </a:p>
          <a:p>
            <a:pPr marL="285750" lvl="0" indent="-285750" algn="just">
              <a:buFont typeface="Arial" panose="020B0604020202020204" pitchFamily="34" charset="0"/>
              <a:buChar char="•"/>
            </a:pPr>
            <a:r>
              <a:rPr lang="pl-PL" sz="1600" dirty="0"/>
              <a:t>w miastach powyżej 20 tys. mieszkańców; </a:t>
            </a:r>
          </a:p>
          <a:p>
            <a:pPr marL="285750" lvl="0" indent="-285750" algn="just">
              <a:buFont typeface="Arial" panose="020B0604020202020204" pitchFamily="34" charset="0"/>
              <a:buChar char="•"/>
            </a:pPr>
            <a:r>
              <a:rPr lang="pl-PL" sz="1600" dirty="0"/>
              <a:t>poprawiające dostępność do obszarów koncentracji ludności i/lub aktywności gospodarczej, a także do rynku pracy i usług publicznych;</a:t>
            </a:r>
          </a:p>
          <a:p>
            <a:pPr marL="285750" lvl="0" indent="-285750" algn="just">
              <a:buFont typeface="Arial" panose="020B0604020202020204" pitchFamily="34" charset="0"/>
              <a:buChar char="•"/>
            </a:pPr>
            <a:r>
              <a:rPr lang="pl-PL" sz="1600" dirty="0"/>
              <a:t>projekty multimodalne  uwzględniające połączenie różnych nisko i zero emisyjnych środków transportu; </a:t>
            </a:r>
          </a:p>
          <a:p>
            <a:pPr marL="285750" lvl="0" indent="-285750" algn="just">
              <a:buFont typeface="Arial" panose="020B0604020202020204" pitchFamily="34" charset="0"/>
              <a:buChar char="•"/>
            </a:pPr>
            <a:r>
              <a:rPr lang="pl-PL" sz="1600" dirty="0"/>
              <a:t>realizowane w miejscowościach uzdrowiskowych;</a:t>
            </a:r>
          </a:p>
          <a:p>
            <a:pPr marL="285750" lvl="0" indent="-285750" algn="just">
              <a:buFont typeface="Arial" panose="020B0604020202020204" pitchFamily="34" charset="0"/>
              <a:buChar char="•"/>
            </a:pPr>
            <a:r>
              <a:rPr lang="pl-PL" sz="1600" dirty="0"/>
              <a:t>dotyczące zakupu taboru o alternatywnych źródłach zasilania (elektryczne, gazowe, wodorowe, hybrydowe);</a:t>
            </a:r>
          </a:p>
          <a:p>
            <a:pPr marL="285750" lvl="0" indent="-285750" algn="just">
              <a:buFont typeface="Arial" panose="020B0604020202020204" pitchFamily="34" charset="0"/>
              <a:buChar char="•"/>
            </a:pPr>
            <a:r>
              <a:rPr lang="pl-PL" sz="1600" dirty="0"/>
              <a:t>dotyczące zakupu taboru umożliwiającego przewóz rowerów;</a:t>
            </a:r>
          </a:p>
          <a:p>
            <a:pPr marL="285750" lvl="0" indent="-285750" algn="just">
              <a:buFont typeface="Arial" panose="020B0604020202020204" pitchFamily="34" charset="0"/>
              <a:buChar char="•"/>
            </a:pPr>
            <a:r>
              <a:rPr lang="pl-PL" sz="1600" dirty="0"/>
              <a:t>w miastach posiadających transport szynowy (tramwaje) preferowany będzie rozwój tej gałęzi transportu zbiorowego poprzez inwestycje w infrastrukturę szynową i tabor.</a:t>
            </a:r>
          </a:p>
          <a:p>
            <a:pPr lvl="0" algn="just"/>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51</a:t>
            </a:fld>
            <a:endParaRPr lang="pl-PL" dirty="0"/>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30332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71384" y="1838429"/>
            <a:ext cx="8712968" cy="4708981"/>
          </a:xfrm>
          <a:prstGeom prst="rect">
            <a:avLst/>
          </a:prstGeom>
        </p:spPr>
        <p:txBody>
          <a:bodyPr wrap="square">
            <a:spAutoFit/>
          </a:bodyPr>
          <a:lstStyle/>
          <a:p>
            <a:pPr marL="625475" lvl="0" indent="-625475">
              <a:tabLst>
                <a:tab pos="625475" algn="l"/>
              </a:tabLst>
            </a:pPr>
            <a:r>
              <a:rPr lang="pl-PL" b="1" dirty="0" smtClean="0"/>
              <a:t>3.4.B. </a:t>
            </a:r>
            <a:r>
              <a:rPr lang="pl-PL" b="1" dirty="0"/>
              <a:t>Ograniczona niska emisja kominowa w ramach kompleksowych strategii </a:t>
            </a:r>
            <a:r>
              <a:rPr lang="pl-PL" b="1" dirty="0" smtClean="0"/>
              <a:t>niskoemisyjnych</a:t>
            </a:r>
          </a:p>
          <a:p>
            <a:pPr lvl="0"/>
            <a:endParaRPr lang="pl-PL" dirty="0"/>
          </a:p>
          <a:p>
            <a:r>
              <a:rPr lang="pl-PL" sz="1600" dirty="0"/>
              <a:t>Inwestycje muszą przyczyniać się do zmniejszenia emisji CO</a:t>
            </a:r>
            <a:r>
              <a:rPr lang="pl-PL" sz="1600" baseline="-25000" dirty="0"/>
              <a:t>2</a:t>
            </a:r>
            <a:r>
              <a:rPr lang="pl-PL" sz="1600" dirty="0"/>
              <a:t> i innych zanieczyszczeń powietrza oraz do znacznego zwiększenia oszczędności energii. W związku z tym, głównym zadaniem będzie sukcesywna likwidacja </a:t>
            </a:r>
            <a:r>
              <a:rPr lang="pl-PL" sz="1600" dirty="0" err="1"/>
              <a:t>nieekologicznych</a:t>
            </a:r>
            <a:r>
              <a:rPr lang="pl-PL" sz="1600" dirty="0"/>
              <a:t> źródeł ciepła, wymiana na nowe </a:t>
            </a:r>
            <a:r>
              <a:rPr lang="pl-PL" sz="1600" dirty="0" smtClean="0"/>
              <a:t/>
            </a:r>
            <a:br>
              <a:rPr lang="pl-PL" sz="1600" dirty="0" smtClean="0"/>
            </a:br>
            <a:r>
              <a:rPr lang="pl-PL" sz="1600" dirty="0" smtClean="0"/>
              <a:t>a </a:t>
            </a:r>
            <a:r>
              <a:rPr lang="pl-PL" sz="1600" dirty="0"/>
              <a:t>tym samym zmniejszanie emisji zanieczyszczeń do powietrza. </a:t>
            </a:r>
            <a:endParaRPr lang="pl-PL" sz="1600" dirty="0" smtClean="0"/>
          </a:p>
          <a:p>
            <a:endParaRPr lang="pl-PL" sz="1600" dirty="0"/>
          </a:p>
          <a:p>
            <a:r>
              <a:rPr lang="pl-PL" sz="1600" dirty="0"/>
              <a:t>Wspierane będą działania związane z modernizacją systemów grzewczych (wymiana źródła ciepła wraz z podłączeniem, połączona z odchodzeniem od wysokoemisyjnych paliw stałych), mających na celu redukcję emisji „kominowej” w budynkach jednorodzinnych, które mogą być uzupełniane poprzez instalację OZE (z wyłączeniem źródeł w układzie wysokosprawnej kogeneracji i </a:t>
            </a:r>
            <a:r>
              <a:rPr lang="pl-PL" sz="1600" dirty="0" err="1"/>
              <a:t>trigeneracji</a:t>
            </a:r>
            <a:r>
              <a:rPr lang="pl-PL" sz="1600" dirty="0"/>
              <a:t>) na potrzeby modernizowanych budynków (instalacje obliczone na zaspokojenie zapotrzebowania na energię w modernizowanym budynku, dopuszcza się oddawanie do sieci energetycznej okresowych nadwyżek energii). Wsparcie będzie realizowane w ramach programów o charakterze </a:t>
            </a:r>
            <a:r>
              <a:rPr lang="pl-PL" sz="1600" dirty="0" err="1"/>
              <a:t>prosumenckim</a:t>
            </a:r>
            <a:r>
              <a:rPr lang="pl-PL" sz="1600" dirty="0"/>
              <a:t> (odbiorcą końcowym pomocy byliby wówczas mieszkańcy), inicjowanych przez JST lub innych beneficjentów</a:t>
            </a:r>
            <a:r>
              <a:rPr lang="pl-PL" dirty="0"/>
              <a:t>. </a:t>
            </a:r>
            <a:endParaRPr lang="pl-PL" dirty="0" smtClean="0"/>
          </a:p>
          <a:p>
            <a:endParaRPr lang="pl-PL" dirty="0"/>
          </a:p>
          <a:p>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52</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93637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71384" y="1773971"/>
            <a:ext cx="8712968" cy="3693319"/>
          </a:xfrm>
          <a:prstGeom prst="rect">
            <a:avLst/>
          </a:prstGeom>
        </p:spPr>
        <p:txBody>
          <a:bodyPr wrap="square">
            <a:spAutoFit/>
          </a:bodyPr>
          <a:lstStyle/>
          <a:p>
            <a:pPr marL="625475" lvl="0" indent="-625475">
              <a:tabLst>
                <a:tab pos="625475" algn="l"/>
              </a:tabLst>
            </a:pPr>
            <a:r>
              <a:rPr lang="pl-PL" b="1" dirty="0" smtClean="0"/>
              <a:t>3.4.B.	Ograniczona </a:t>
            </a:r>
            <a:r>
              <a:rPr lang="pl-PL" b="1" dirty="0"/>
              <a:t>niska emisja kominowa w ramach kompleksowych strategii </a:t>
            </a:r>
            <a:r>
              <a:rPr lang="pl-PL" b="1" dirty="0" smtClean="0"/>
              <a:t>niskoemisyjnych</a:t>
            </a:r>
          </a:p>
          <a:p>
            <a:pPr lvl="0"/>
            <a:endParaRPr lang="pl-PL" dirty="0"/>
          </a:p>
          <a:p>
            <a:r>
              <a:rPr lang="pl-PL" dirty="0"/>
              <a:t>Warunkiem wstępnym realizacji inwestycji będzie przeprowadzenie właściwej oceny potrzeb i metod osiągnięcia oszczędności energii i redukcji emisji w sposób opłacalny, tak aby czynnikiem decydującym o wyborze takich inwestycji był najlepszy stosunek wykorzystania zasobów do osiągniętych rezultatów, obowiązkowym warunkiem poprzedzającym realizacje projektów będzie przeprowadzenie audytów energetycznych i/lub audytów efektywności energetycznej, które posłużą do weryfikacji faktycznych oszczędności energii oraz wynikających z nich wymiernych skutków finansowych. </a:t>
            </a:r>
            <a:endParaRPr lang="pl-PL" dirty="0" smtClean="0"/>
          </a:p>
          <a:p>
            <a:endParaRPr lang="pl-PL" dirty="0"/>
          </a:p>
          <a:p>
            <a:r>
              <a:rPr lang="pl-PL" b="1" dirty="0"/>
              <a:t>Wspomniane inwestycje mogą zostać wsparte jedynie w przypadku, gdy podłączenie do sieci ciepłowniczej na danym obszarze nie jest uzasadnione ekonomicznie. </a:t>
            </a: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53</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02210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71384" y="1609050"/>
            <a:ext cx="8712968" cy="4124206"/>
          </a:xfrm>
          <a:prstGeom prst="rect">
            <a:avLst/>
          </a:prstGeom>
        </p:spPr>
        <p:txBody>
          <a:bodyPr wrap="square">
            <a:spAutoFit/>
          </a:bodyPr>
          <a:lstStyle/>
          <a:p>
            <a:pPr marL="625475" lvl="0" indent="-625475">
              <a:tabLst>
                <a:tab pos="625475" algn="l"/>
              </a:tabLst>
            </a:pPr>
            <a:r>
              <a:rPr lang="pl-PL" b="1" dirty="0" smtClean="0"/>
              <a:t>3.4.B. </a:t>
            </a:r>
            <a:r>
              <a:rPr lang="pl-PL" b="1" dirty="0"/>
              <a:t>Ograniczona niska emisja kominowa w ramach kompleksowych strategii </a:t>
            </a:r>
            <a:r>
              <a:rPr lang="pl-PL" b="1" dirty="0" smtClean="0"/>
              <a:t>niskoemisyjnych</a:t>
            </a:r>
          </a:p>
          <a:p>
            <a:pPr lvl="0"/>
            <a:endParaRPr lang="pl-PL" b="1" dirty="0" smtClean="0"/>
          </a:p>
          <a:p>
            <a:r>
              <a:rPr lang="pl-PL" sz="1600" dirty="0"/>
              <a:t>Inwestycje w ramach działania mają długotrwały charakter i dlatego powinny być zgodne </a:t>
            </a:r>
            <a:r>
              <a:rPr lang="pl-PL" sz="1600" dirty="0" smtClean="0"/>
              <a:t/>
            </a:r>
            <a:br>
              <a:rPr lang="pl-PL" sz="1600" dirty="0" smtClean="0"/>
            </a:br>
            <a:r>
              <a:rPr lang="pl-PL" sz="1600" dirty="0" smtClean="0"/>
              <a:t>z </a:t>
            </a:r>
            <a:r>
              <a:rPr lang="pl-PL" sz="1600" dirty="0"/>
              <a:t>właściwymi przepisami unijnymi. Wspierane urządzenia do ogrzewania powinny od początku okresu programowania charakteryzować się obowiązującym od końca 2020 r. minimalnym poziomem efektywności energetycznej i normami emisji zanieczyszczeń, które zostały określone w środkach wykonawczych do dyrektywy 2009/125/WE z dnia 21 października 2009 r. ustanawiającej ogólne zasady ustalania wymogów dotyczących </a:t>
            </a:r>
            <a:r>
              <a:rPr lang="pl-PL" sz="1600" dirty="0" err="1"/>
              <a:t>ekoprojektu</a:t>
            </a:r>
            <a:r>
              <a:rPr lang="pl-PL" sz="1600" dirty="0"/>
              <a:t> dla produktów związanych z energią.</a:t>
            </a:r>
          </a:p>
          <a:p>
            <a:r>
              <a:rPr lang="pl-PL" sz="1600" dirty="0"/>
              <a:t>Wsparte projekty musza skutkować redukcją CO</a:t>
            </a:r>
            <a:r>
              <a:rPr lang="pl-PL" sz="1600" baseline="-25000" dirty="0"/>
              <a:t>2</a:t>
            </a:r>
            <a:r>
              <a:rPr lang="pl-PL" sz="1600" dirty="0"/>
              <a:t> w odniesieniu do istniejących instalacji </a:t>
            </a:r>
            <a:r>
              <a:rPr lang="pl-PL" sz="1600" dirty="0" smtClean="0"/>
              <a:t/>
            </a:r>
            <a:br>
              <a:rPr lang="pl-PL" sz="1600" dirty="0" smtClean="0"/>
            </a:br>
            <a:r>
              <a:rPr lang="pl-PL" sz="1600" dirty="0" smtClean="0"/>
              <a:t>(</a:t>
            </a:r>
            <a:r>
              <a:rPr lang="pl-PL" sz="1600" dirty="0"/>
              <a:t>o </a:t>
            </a:r>
            <a:r>
              <a:rPr lang="pl-PL" sz="1600" b="1" dirty="0"/>
              <a:t>co najmniej 30% </a:t>
            </a:r>
            <a:r>
              <a:rPr lang="pl-PL" sz="1600" dirty="0"/>
              <a:t>w przypadku zamiany spalanego paliwa). Projekty powinny być uzasadnione ekonomicznie i społecznie oraz, w stosownych przypadkach, przeciwdziałać ubóstwu energetycznemu.</a:t>
            </a:r>
          </a:p>
          <a:p>
            <a:r>
              <a:rPr lang="pl-PL" sz="1600" dirty="0"/>
              <a:t>Wsparcie powinno być uwarunkowane </a:t>
            </a:r>
            <a:r>
              <a:rPr lang="pl-PL" sz="1600" b="1" dirty="0"/>
              <a:t>uprzednim wykonaniem inwestycji </a:t>
            </a:r>
            <a:r>
              <a:rPr lang="pl-PL" sz="1600" dirty="0"/>
              <a:t>zwiększających efektywność energetyczną i ograniczających zapotrzebowanie na energię w budynkach, </a:t>
            </a:r>
            <a:r>
              <a:rPr lang="pl-PL" sz="1600" dirty="0" smtClean="0"/>
              <a:t/>
            </a:r>
            <a:br>
              <a:rPr lang="pl-PL" sz="1600" dirty="0" smtClean="0"/>
            </a:br>
            <a:r>
              <a:rPr lang="pl-PL" sz="1600" dirty="0" smtClean="0"/>
              <a:t>w </a:t>
            </a:r>
            <a:r>
              <a:rPr lang="pl-PL" sz="1600" dirty="0"/>
              <a:t>których wykorzystywana jest energia ze wspieranych urządzeń. Wszelkie inwestycje powinny być zgodne z unijnymi standardami i przepisami w zakresie ochrony środowiska. </a:t>
            </a: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54</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61956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71384" y="1801847"/>
            <a:ext cx="8712968" cy="3170099"/>
          </a:xfrm>
          <a:prstGeom prst="rect">
            <a:avLst/>
          </a:prstGeom>
        </p:spPr>
        <p:txBody>
          <a:bodyPr wrap="square">
            <a:spAutoFit/>
          </a:bodyPr>
          <a:lstStyle/>
          <a:p>
            <a:pPr algn="just"/>
            <a:r>
              <a:rPr lang="pl-PL" sz="2000" b="1" dirty="0" smtClean="0"/>
              <a:t>Potencjalni beneficjenci</a:t>
            </a:r>
            <a:endParaRPr lang="pl-PL" sz="2000" b="1" dirty="0"/>
          </a:p>
          <a:p>
            <a:pPr lvl="0" algn="just"/>
            <a:endParaRPr lang="pl-PL" b="1" dirty="0" smtClean="0"/>
          </a:p>
          <a:p>
            <a:pPr lvl="0" algn="just"/>
            <a:endParaRPr lang="pl-PL" b="1" dirty="0" smtClean="0"/>
          </a:p>
          <a:p>
            <a:pPr marL="285750" lvl="0" indent="-285750" algn="just">
              <a:buFont typeface="Arial" panose="020B0604020202020204" pitchFamily="34" charset="0"/>
              <a:buChar char="•"/>
            </a:pPr>
            <a:r>
              <a:rPr lang="pl-PL" dirty="0" smtClean="0"/>
              <a:t>jednostki </a:t>
            </a:r>
            <a:r>
              <a:rPr lang="pl-PL" dirty="0"/>
              <a:t>samorządu terytorialnego, ich związki i </a:t>
            </a:r>
            <a:r>
              <a:rPr lang="pl-PL" dirty="0" smtClean="0"/>
              <a:t>stowarzyszenia,</a:t>
            </a:r>
            <a:endParaRPr lang="pl-PL" dirty="0"/>
          </a:p>
          <a:p>
            <a:pPr marL="285750" lvl="0" indent="-285750" algn="just">
              <a:buFont typeface="Arial" panose="020B0604020202020204" pitchFamily="34" charset="0"/>
              <a:buChar char="•"/>
            </a:pPr>
            <a:r>
              <a:rPr lang="pl-PL" dirty="0" smtClean="0"/>
              <a:t>jednostki </a:t>
            </a:r>
            <a:r>
              <a:rPr lang="pl-PL" dirty="0"/>
              <a:t>organizacyjne </a:t>
            </a:r>
            <a:r>
              <a:rPr lang="pl-PL" dirty="0" err="1" smtClean="0"/>
              <a:t>jst</a:t>
            </a:r>
            <a:r>
              <a:rPr lang="pl-PL" dirty="0" smtClean="0"/>
              <a:t>,</a:t>
            </a:r>
            <a:endParaRPr lang="pl-PL" dirty="0"/>
          </a:p>
          <a:p>
            <a:pPr marL="285750" lvl="0" indent="-285750" algn="just">
              <a:buFont typeface="Arial" panose="020B0604020202020204" pitchFamily="34" charset="0"/>
              <a:buChar char="•"/>
            </a:pPr>
            <a:r>
              <a:rPr lang="pl-PL" dirty="0" smtClean="0"/>
              <a:t>jednostki </a:t>
            </a:r>
            <a:r>
              <a:rPr lang="pl-PL" dirty="0"/>
              <a:t>sektora finansów publicznych, inne niż wymienione </a:t>
            </a:r>
            <a:r>
              <a:rPr lang="pl-PL" dirty="0" smtClean="0"/>
              <a:t>powyżej,</a:t>
            </a:r>
            <a:endParaRPr lang="pl-PL" dirty="0"/>
          </a:p>
          <a:p>
            <a:pPr marL="285750" lvl="0" indent="-285750" algn="just">
              <a:buFont typeface="Arial" panose="020B0604020202020204" pitchFamily="34" charset="0"/>
              <a:buChar char="•"/>
            </a:pPr>
            <a:r>
              <a:rPr lang="pl-PL" dirty="0" smtClean="0"/>
              <a:t>przedsiębiorcy </a:t>
            </a:r>
            <a:r>
              <a:rPr lang="pl-PL" dirty="0"/>
              <a:t>będący zarządcami infrastruktury lub świadczący usługi w zakresie transportu zbiorowego na terenach miejskich i </a:t>
            </a:r>
            <a:r>
              <a:rPr lang="pl-PL" dirty="0" smtClean="0"/>
              <a:t>podmiejskich,</a:t>
            </a:r>
            <a:endParaRPr lang="pl-PL" dirty="0"/>
          </a:p>
          <a:p>
            <a:pPr marL="285750" lvl="0" indent="-285750" algn="just">
              <a:buFont typeface="Arial" panose="020B0604020202020204" pitchFamily="34" charset="0"/>
              <a:buChar char="•"/>
            </a:pPr>
            <a:r>
              <a:rPr lang="pl-PL" b="1" dirty="0" smtClean="0">
                <a:solidFill>
                  <a:schemeClr val="tx2"/>
                </a:solidFill>
              </a:rPr>
              <a:t>organizacje pozarządowe,</a:t>
            </a:r>
            <a:endParaRPr lang="pl-PL" dirty="0"/>
          </a:p>
          <a:p>
            <a:pPr marL="285750" lvl="0" indent="-285750" algn="just">
              <a:buFont typeface="Arial" panose="020B0604020202020204" pitchFamily="34" charset="0"/>
              <a:buChar char="•"/>
            </a:pPr>
            <a:r>
              <a:rPr lang="pl-PL" dirty="0" smtClean="0"/>
              <a:t>PGL </a:t>
            </a:r>
            <a:r>
              <a:rPr lang="pl-PL" dirty="0"/>
              <a:t>Lasy Państwowe i jego jednostki </a:t>
            </a:r>
            <a:r>
              <a:rPr lang="pl-PL" dirty="0" smtClean="0"/>
              <a:t>organizacyjne,</a:t>
            </a:r>
            <a:endParaRPr lang="pl-PL" dirty="0"/>
          </a:p>
          <a:p>
            <a:pPr marL="285750" lvl="0" indent="-285750" algn="just">
              <a:buFont typeface="Arial" panose="020B0604020202020204" pitchFamily="34" charset="0"/>
              <a:buChar char="•"/>
            </a:pPr>
            <a:r>
              <a:rPr lang="pl-PL" dirty="0" smtClean="0"/>
              <a:t>podmiot </a:t>
            </a:r>
            <a:r>
              <a:rPr lang="pl-PL" dirty="0"/>
              <a:t>wdrażający instrument finansowy</a:t>
            </a:r>
            <a:r>
              <a:rPr lang="pl-PL" dirty="0" smtClean="0"/>
              <a:t>.</a:t>
            </a:r>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55</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754506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71384" y="1700808"/>
            <a:ext cx="8712968" cy="4247317"/>
          </a:xfrm>
          <a:prstGeom prst="rect">
            <a:avLst/>
          </a:prstGeom>
        </p:spPr>
        <p:txBody>
          <a:bodyPr wrap="square">
            <a:spAutoFit/>
          </a:bodyPr>
          <a:lstStyle/>
          <a:p>
            <a:pPr marL="625475" lvl="0" indent="-625475"/>
            <a:r>
              <a:rPr lang="pl-PL" b="1" dirty="0" smtClean="0"/>
              <a:t>3.4.B. </a:t>
            </a:r>
            <a:r>
              <a:rPr lang="pl-PL" b="1" dirty="0"/>
              <a:t>Ograniczona niska emisja kominowa w ramach kompleksowych strategii </a:t>
            </a:r>
            <a:r>
              <a:rPr lang="pl-PL" b="1" dirty="0" smtClean="0"/>
              <a:t>niskoemisyjnych</a:t>
            </a:r>
          </a:p>
          <a:p>
            <a:pPr lvl="0"/>
            <a:endParaRPr lang="pl-PL" b="1" dirty="0" smtClean="0"/>
          </a:p>
          <a:p>
            <a:r>
              <a:rPr lang="pl-PL" b="1" dirty="0"/>
              <a:t>Preferowane będą projekty</a:t>
            </a:r>
            <a:r>
              <a:rPr lang="pl-PL" b="1" dirty="0" smtClean="0"/>
              <a:t>:</a:t>
            </a:r>
          </a:p>
          <a:p>
            <a:endParaRPr lang="pl-PL" dirty="0"/>
          </a:p>
          <a:p>
            <a:pPr marL="285750" lvl="0" indent="-285750">
              <a:buFont typeface="Arial" panose="020B0604020202020204" pitchFamily="34" charset="0"/>
              <a:buChar char="•"/>
            </a:pPr>
            <a:r>
              <a:rPr lang="pl-PL" dirty="0"/>
              <a:t>dotyczące systemów grzewczych opartych na paliwach inne niż stałe; </a:t>
            </a:r>
          </a:p>
          <a:p>
            <a:pPr marL="285750" lvl="0" indent="-285750">
              <a:buFont typeface="Arial" panose="020B0604020202020204" pitchFamily="34" charset="0"/>
              <a:buChar char="•"/>
            </a:pPr>
            <a:r>
              <a:rPr lang="pl-PL" dirty="0"/>
              <a:t>wykorzystujące OZE;</a:t>
            </a:r>
          </a:p>
          <a:p>
            <a:pPr marL="285750" lvl="0" indent="-285750">
              <a:buFont typeface="Arial" panose="020B0604020202020204" pitchFamily="34" charset="0"/>
              <a:buChar char="•"/>
            </a:pPr>
            <a:r>
              <a:rPr lang="pl-PL" dirty="0"/>
              <a:t>realizowane w miejscowościach uzdrowiskowych;</a:t>
            </a:r>
          </a:p>
          <a:p>
            <a:pPr marL="285750" lvl="0" indent="-285750">
              <a:buFont typeface="Arial" panose="020B0604020202020204" pitchFamily="34" charset="0"/>
              <a:buChar char="•"/>
            </a:pPr>
            <a:r>
              <a:rPr lang="pl-PL" dirty="0"/>
              <a:t>wykorzystujące systemy zarządzania energią;</a:t>
            </a:r>
          </a:p>
          <a:p>
            <a:pPr marL="285750" lvl="0" indent="-285750">
              <a:buFont typeface="Arial" panose="020B0604020202020204" pitchFamily="34" charset="0"/>
              <a:buChar char="•"/>
            </a:pPr>
            <a:r>
              <a:rPr lang="pl-PL" dirty="0"/>
              <a:t>których efektem realizacji będzie redukcja  emisji CO</a:t>
            </a:r>
            <a:r>
              <a:rPr lang="pl-PL" baseline="-25000" dirty="0"/>
              <a:t>2</a:t>
            </a:r>
            <a:r>
              <a:rPr lang="pl-PL" dirty="0"/>
              <a:t> o więcej niż 30%;</a:t>
            </a:r>
          </a:p>
          <a:p>
            <a:pPr marL="285750" lvl="0" indent="-285750">
              <a:buFont typeface="Arial" panose="020B0604020202020204" pitchFamily="34" charset="0"/>
              <a:buChar char="•"/>
            </a:pPr>
            <a:r>
              <a:rPr lang="pl-PL" dirty="0"/>
              <a:t>realizowane na obszarach o znaczących przekroczeniach norm zanieczyszczenia powietrza;  </a:t>
            </a:r>
          </a:p>
          <a:p>
            <a:pPr marL="285750" lvl="0" indent="-285750">
              <a:buFont typeface="Arial" panose="020B0604020202020204" pitchFamily="34" charset="0"/>
              <a:buChar char="•"/>
            </a:pPr>
            <a:r>
              <a:rPr lang="pl-PL" dirty="0"/>
              <a:t>w których wsparcie udzielane jest poprzez przedsiębiorstwa usług energetycznych (ESCO).</a:t>
            </a:r>
          </a:p>
          <a:p>
            <a:pPr lvl="0" algn="just"/>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56</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47792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71384" y="1498133"/>
            <a:ext cx="8712968" cy="4401205"/>
          </a:xfrm>
          <a:prstGeom prst="rect">
            <a:avLst/>
          </a:prstGeom>
        </p:spPr>
        <p:txBody>
          <a:bodyPr wrap="square">
            <a:spAutoFit/>
          </a:bodyPr>
          <a:lstStyle/>
          <a:p>
            <a:pPr marL="625475" lvl="0" indent="-625475">
              <a:tabLst>
                <a:tab pos="625475" algn="l"/>
              </a:tabLst>
            </a:pPr>
            <a:r>
              <a:rPr lang="pl-PL" b="1" dirty="0" smtClean="0"/>
              <a:t>3.4.B</a:t>
            </a:r>
            <a:r>
              <a:rPr lang="pl-PL" b="1" dirty="0"/>
              <a:t>. Ograniczona </a:t>
            </a:r>
            <a:r>
              <a:rPr lang="pl-PL" b="1" dirty="0" smtClean="0"/>
              <a:t>niska emisja kominowa w ramach kompleksowych strategii niskoemisyjnych</a:t>
            </a:r>
          </a:p>
          <a:p>
            <a:pPr lvl="0"/>
            <a:endParaRPr lang="pl-PL" b="1" dirty="0" smtClean="0"/>
          </a:p>
          <a:p>
            <a:r>
              <a:rPr lang="pl-PL" sz="1600" dirty="0"/>
              <a:t>W przypadku ograniczania niskiej emisji transportowej oraz kominowej preferowane powinny być instrumenty finansowe w przypadku powyższych inwestycji. Możliwość użycia instrumentów finansowych na tego typu projekty będzie przedmiotem oceny ex-</a:t>
            </a:r>
            <a:r>
              <a:rPr lang="pl-PL" sz="1600" dirty="0" err="1"/>
              <a:t>ante</a:t>
            </a:r>
            <a:r>
              <a:rPr lang="pl-PL" sz="1600" dirty="0"/>
              <a:t> zgodnie z wymaganiami artykułu 37 ust. 2 rozporządzenia (UE) nr 1303/2013. Decyzja o dokonaniu wkładu z programu operacyjnego do instrumentu finansowego będzie poprzedzona oceną ex-</a:t>
            </a:r>
            <a:r>
              <a:rPr lang="pl-PL" sz="1600" dirty="0" err="1"/>
              <a:t>ante</a:t>
            </a:r>
            <a:r>
              <a:rPr lang="pl-PL" sz="1600" dirty="0"/>
              <a:t> zgodnie z art. 37 rozporządzenia (UE) 1303/2013 (raport końcowy z ewaluacji ex-</a:t>
            </a:r>
            <a:r>
              <a:rPr lang="pl-PL" sz="1600" dirty="0" err="1"/>
              <a:t>ante</a:t>
            </a:r>
            <a:r>
              <a:rPr lang="pl-PL" sz="1600" dirty="0"/>
              <a:t> zostanie dostarczony do końca maja 2015 r.)</a:t>
            </a:r>
            <a:endParaRPr lang="pl-PL" sz="1600" dirty="0" smtClean="0"/>
          </a:p>
          <a:p>
            <a:endParaRPr lang="pl-PL" sz="1600" dirty="0" smtClean="0"/>
          </a:p>
          <a:p>
            <a:r>
              <a:rPr lang="pl-PL" sz="1600" dirty="0" smtClean="0"/>
              <a:t>Przewidywana kwota wsparcia poprzez IF - </a:t>
            </a:r>
            <a:r>
              <a:rPr lang="pl-PL" sz="1600" dirty="0"/>
              <a:t>21 754 </a:t>
            </a:r>
            <a:r>
              <a:rPr lang="pl-PL" sz="1600" dirty="0" smtClean="0"/>
              <a:t>950 euro.</a:t>
            </a:r>
            <a:endParaRPr lang="pl-PL" sz="1600" dirty="0"/>
          </a:p>
          <a:p>
            <a:endParaRPr lang="pl-PL" sz="1600" dirty="0" smtClean="0"/>
          </a:p>
          <a:p>
            <a:r>
              <a:rPr lang="pl-PL" sz="1600" dirty="0" smtClean="0"/>
              <a:t>Dofinansowanie w </a:t>
            </a:r>
            <a:r>
              <a:rPr lang="pl-PL" sz="1600" dirty="0"/>
              <a:t>przypadku projektów nieobjętych pomocą </a:t>
            </a:r>
            <a:r>
              <a:rPr lang="pl-PL" sz="1600" dirty="0" smtClean="0"/>
              <a:t>publiczną - </a:t>
            </a:r>
            <a:r>
              <a:rPr lang="pl-PL" sz="1600" dirty="0"/>
              <a:t>85</a:t>
            </a:r>
            <a:r>
              <a:rPr lang="pl-PL" sz="1600" dirty="0" smtClean="0"/>
              <a:t>%. Ewentualny dochód w projekcie wyliczany wg metodologii luki w finansowaniu.</a:t>
            </a:r>
            <a:endParaRPr lang="pl-PL" sz="1600" dirty="0"/>
          </a:p>
          <a:p>
            <a:endParaRPr lang="pl-PL" sz="1600" dirty="0" smtClean="0"/>
          </a:p>
          <a:p>
            <a:pPr algn="just"/>
            <a:r>
              <a:rPr lang="pl-PL" sz="1600" dirty="0" smtClean="0"/>
              <a:t>Minimalna całkowita wartość projektu – 200 000 PLN.</a:t>
            </a:r>
            <a:endParaRPr lang="pl-PL" sz="1600" dirty="0"/>
          </a:p>
          <a:p>
            <a:pPr algn="just"/>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57</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60403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71384" y="1556792"/>
            <a:ext cx="8712968" cy="4431983"/>
          </a:xfrm>
          <a:prstGeom prst="rect">
            <a:avLst/>
          </a:prstGeom>
        </p:spPr>
        <p:txBody>
          <a:bodyPr wrap="square">
            <a:spAutoFit/>
          </a:bodyPr>
          <a:lstStyle/>
          <a:p>
            <a:pPr marL="625475" lvl="0" indent="-625475"/>
            <a:r>
              <a:rPr lang="pl-PL" b="1" dirty="0" smtClean="0"/>
              <a:t>3.4.B. Ograniczona </a:t>
            </a:r>
            <a:r>
              <a:rPr lang="pl-PL" b="1" dirty="0"/>
              <a:t>niska emisja kominowa w ramach kompleksowych strategii </a:t>
            </a:r>
            <a:r>
              <a:rPr lang="pl-PL" b="1" dirty="0" smtClean="0"/>
              <a:t>niskoemisyjnych</a:t>
            </a:r>
          </a:p>
          <a:p>
            <a:pPr lvl="0"/>
            <a:endParaRPr lang="pl-PL" b="1" dirty="0" smtClean="0"/>
          </a:p>
          <a:p>
            <a:r>
              <a:rPr lang="pl-PL" sz="1600" dirty="0"/>
              <a:t>Priorytet inwestycyjny może zostać objęty zasadami pomocy publicznej. </a:t>
            </a:r>
          </a:p>
          <a:p>
            <a:r>
              <a:rPr lang="pl-PL" sz="1600" dirty="0"/>
              <a:t>W przypadku wsparcia stanowiącego pomoc publiczną, udzielaną w ramach realizacji programu, znajdą zastosowanie właściwe przepisy prawa wspólnotowego i krajowego dotyczące zasad udzielania tej pomocy, obowiązujące w momencie udzielania wsparcia.</a:t>
            </a:r>
          </a:p>
          <a:p>
            <a:r>
              <a:rPr lang="pl-PL" sz="1600" dirty="0"/>
              <a:t> </a:t>
            </a:r>
          </a:p>
          <a:p>
            <a:r>
              <a:rPr lang="pl-PL" sz="1600" dirty="0"/>
              <a:t>- rozporządzenie Komisji (UE) nr 651/2014 z dn. 17 czerwca 2014 r. uznające niektóre rodzaje pomocy za zgodne z rynkiem wewnętrznym w zastosowaniu art. 107 i 108 Traktatu [GBER]:</a:t>
            </a:r>
          </a:p>
          <a:p>
            <a:pPr marL="285750" lvl="0" indent="-285750">
              <a:buFont typeface="Arial" panose="020B0604020202020204" pitchFamily="34" charset="0"/>
              <a:buChar char="•"/>
            </a:pPr>
            <a:r>
              <a:rPr lang="pl-PL" sz="1600" dirty="0"/>
              <a:t>art. 38 Pomoc inwestycyjna na środki wspierające efektywność energetyczną,</a:t>
            </a:r>
          </a:p>
          <a:p>
            <a:pPr marL="285750" lvl="0" indent="-285750">
              <a:buFont typeface="Arial" panose="020B0604020202020204" pitchFamily="34" charset="0"/>
              <a:buChar char="•"/>
            </a:pPr>
            <a:r>
              <a:rPr lang="pl-PL" sz="1600" dirty="0"/>
              <a:t>art. 39 Pomoc inwestycyjna na projekty wspierające efektywność energetyczną w budynkach);</a:t>
            </a:r>
          </a:p>
          <a:p>
            <a:pPr algn="just"/>
            <a:r>
              <a:rPr lang="pl-PL" sz="1600" dirty="0"/>
              <a:t>- rozporządzenie Komisji (UE) nr 1407/2013 – rozporządzenie w sprawie udzielania pomocy de </a:t>
            </a:r>
            <a:r>
              <a:rPr lang="pl-PL" sz="1600" dirty="0" err="1"/>
              <a:t>minimis</a:t>
            </a:r>
            <a:r>
              <a:rPr lang="pl-PL" sz="1600" dirty="0"/>
              <a:t> w ramach regionalnych programów operacyjnych;</a:t>
            </a:r>
          </a:p>
          <a:p>
            <a:pPr algn="just"/>
            <a:r>
              <a:rPr lang="pl-PL" sz="1600" dirty="0"/>
              <a:t>- pomoc publiczna w formie rekompensaty w dziedzinie transportu </a:t>
            </a:r>
            <a:r>
              <a:rPr lang="pl-PL" sz="1600" dirty="0" smtClean="0"/>
              <a:t>zbiorowego.</a:t>
            </a:r>
            <a:endParaRPr lang="pl-PL" sz="1600" dirty="0"/>
          </a:p>
          <a:p>
            <a:pPr algn="just"/>
            <a:endParaRPr lang="pl-PL" dirty="0"/>
          </a:p>
          <a:p>
            <a:pPr algn="just"/>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58</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68481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6" name="Prostokąt 15"/>
          <p:cNvSpPr/>
          <p:nvPr/>
        </p:nvSpPr>
        <p:spPr>
          <a:xfrm>
            <a:off x="251520" y="1660738"/>
            <a:ext cx="8712968" cy="400110"/>
          </a:xfrm>
          <a:prstGeom prst="rect">
            <a:avLst/>
          </a:prstGeom>
        </p:spPr>
        <p:txBody>
          <a:bodyPr wrap="square">
            <a:spAutoFit/>
          </a:bodyPr>
          <a:lstStyle/>
          <a:p>
            <a:r>
              <a:rPr lang="pl-PL" sz="2000" b="1" dirty="0" smtClean="0"/>
              <a:t>Typy projektów</a:t>
            </a:r>
          </a:p>
        </p:txBody>
      </p:sp>
      <p:sp>
        <p:nvSpPr>
          <p:cNvPr id="17" name="pole tekstowe 16"/>
          <p:cNvSpPr txBox="1"/>
          <p:nvPr/>
        </p:nvSpPr>
        <p:spPr>
          <a:xfrm>
            <a:off x="251520" y="1997834"/>
            <a:ext cx="8784976" cy="4278094"/>
          </a:xfrm>
          <a:prstGeom prst="rect">
            <a:avLst/>
          </a:prstGeom>
          <a:noFill/>
        </p:spPr>
        <p:txBody>
          <a:bodyPr wrap="square" rtlCol="0">
            <a:spAutoFit/>
          </a:bodyPr>
          <a:lstStyle/>
          <a:p>
            <a:pPr marL="625475" lvl="0" indent="-625475">
              <a:spcAft>
                <a:spcPts val="600"/>
              </a:spcAft>
              <a:tabLst>
                <a:tab pos="625475" algn="l"/>
              </a:tabLst>
            </a:pPr>
            <a:r>
              <a:rPr lang="pl-PL" b="1" dirty="0" smtClean="0"/>
              <a:t>3.5.A. </a:t>
            </a:r>
            <a:r>
              <a:rPr lang="pl-PL" dirty="0" smtClean="0"/>
              <a:t>	budowa, przebudowa </a:t>
            </a:r>
            <a:r>
              <a:rPr lang="pl-PL" dirty="0"/>
              <a:t>(w tym zastąpienie istniejących) lub </a:t>
            </a:r>
            <a:r>
              <a:rPr lang="pl-PL" dirty="0" smtClean="0"/>
              <a:t>remont </a:t>
            </a:r>
            <a:r>
              <a:rPr lang="pl-PL" dirty="0"/>
              <a:t>jednostek wytwarzania energii elektrycznej i ciepła w wysokosprawnej kogeneracji i trigeneracji (również wykorzystujące OZE) wraz z niezbędnymi przyłączeniami. </a:t>
            </a:r>
          </a:p>
          <a:p>
            <a:pPr marL="625475" lvl="0" indent="-625475">
              <a:spcAft>
                <a:spcPts val="600"/>
              </a:spcAft>
              <a:tabLst>
                <a:tab pos="625475" algn="l"/>
              </a:tabLst>
            </a:pPr>
            <a:r>
              <a:rPr lang="pl-PL" b="1" dirty="0" smtClean="0"/>
              <a:t>3.5.B. 	</a:t>
            </a:r>
            <a:r>
              <a:rPr lang="pl-PL" dirty="0" smtClean="0"/>
              <a:t>rozbudowa </a:t>
            </a:r>
            <a:r>
              <a:rPr lang="pl-PL" dirty="0"/>
              <a:t>i/lub </a:t>
            </a:r>
            <a:r>
              <a:rPr lang="pl-PL" dirty="0" smtClean="0"/>
              <a:t>modernizacja </a:t>
            </a:r>
            <a:r>
              <a:rPr lang="pl-PL" dirty="0"/>
              <a:t>sieci ciepłowniczych.</a:t>
            </a:r>
          </a:p>
          <a:p>
            <a:pPr lvl="0">
              <a:tabLst>
                <a:tab pos="355600" algn="l"/>
              </a:tabLst>
            </a:pPr>
            <a:endParaRPr lang="pl-PL" dirty="0" smtClean="0"/>
          </a:p>
          <a:p>
            <a:pPr lvl="0">
              <a:tabLst>
                <a:tab pos="355600" algn="l"/>
              </a:tabLst>
            </a:pPr>
            <a:r>
              <a:rPr lang="pl-PL" dirty="0" smtClean="0"/>
              <a:t>Warunki:</a:t>
            </a:r>
          </a:p>
          <a:p>
            <a:pPr marL="342900" lvl="0" indent="-342900">
              <a:spcAft>
                <a:spcPts val="600"/>
              </a:spcAft>
              <a:buFont typeface="Arial" panose="020B0604020202020204" pitchFamily="34" charset="0"/>
              <a:buChar char="•"/>
            </a:pPr>
            <a:r>
              <a:rPr lang="pl-PL" dirty="0"/>
              <a:t>budowa nowych instalacji wysokosprawnej kogeneracji </a:t>
            </a:r>
            <a:r>
              <a:rPr lang="pl-PL" dirty="0" smtClean="0"/>
              <a:t>musi być uzasadniania </a:t>
            </a:r>
            <a:r>
              <a:rPr lang="pl-PL" dirty="0"/>
              <a:t>pod względem ekonomicznym, jak również charakteryzować się najmniejszą z możliwych emisji CO</a:t>
            </a:r>
            <a:r>
              <a:rPr lang="pl-PL" baseline="-25000" dirty="0"/>
              <a:t>2</a:t>
            </a:r>
            <a:r>
              <a:rPr lang="pl-PL" dirty="0"/>
              <a:t> oraz innych zanieczyszczeń powietrza;</a:t>
            </a:r>
          </a:p>
          <a:p>
            <a:pPr marL="342900" lvl="0" indent="-342900">
              <a:spcAft>
                <a:spcPts val="600"/>
              </a:spcAft>
              <a:buFont typeface="Arial" panose="020B0604020202020204" pitchFamily="34" charset="0"/>
              <a:buChar char="•"/>
            </a:pPr>
            <a:r>
              <a:rPr lang="pl-PL" dirty="0"/>
              <a:t>w przypadku budowy nowych instalacji </a:t>
            </a:r>
            <a:r>
              <a:rPr lang="pl-PL" dirty="0" smtClean="0"/>
              <a:t>musi zostać </a:t>
            </a:r>
            <a:r>
              <a:rPr lang="pl-PL" dirty="0"/>
              <a:t>osiągnięte co najmniej 10% uzysku efektywności energetycznej w porównaniu do rozdzielonej produkcji energii cieplnej i elektrycznej przy zastosowaniu najlepszych dostępnych technologii;</a:t>
            </a:r>
          </a:p>
          <a:p>
            <a:pPr marL="342900" lvl="0" indent="-342900">
              <a:spcAft>
                <a:spcPts val="600"/>
              </a:spcAft>
              <a:buFont typeface="Arial" panose="020B0604020202020204" pitchFamily="34" charset="0"/>
              <a:buChar char="•"/>
            </a:pPr>
            <a:r>
              <a:rPr lang="pl-PL" dirty="0"/>
              <a:t>wszelka przebudowa istniejących instalacji na wysokosprawną kogenerację </a:t>
            </a:r>
            <a:r>
              <a:rPr lang="pl-PL" dirty="0" smtClean="0"/>
              <a:t>musi </a:t>
            </a:r>
            <a:r>
              <a:rPr lang="pl-PL" dirty="0"/>
              <a:t>skutkować redukcją CO</a:t>
            </a:r>
            <a:r>
              <a:rPr lang="pl-PL" baseline="-25000" dirty="0"/>
              <a:t>2</a:t>
            </a:r>
            <a:r>
              <a:rPr lang="pl-PL" dirty="0"/>
              <a:t> o co najmniej 30%  w porównaniu do istniejących instalacji</a:t>
            </a:r>
            <a:r>
              <a:rPr lang="pl-PL" dirty="0" smtClean="0"/>
              <a:t>.</a:t>
            </a:r>
            <a:endParaRPr lang="pl-PL" dirty="0"/>
          </a:p>
        </p:txBody>
      </p:sp>
      <p:sp>
        <p:nvSpPr>
          <p:cNvPr id="18" name="pole tekstowe 17"/>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59</a:t>
            </a:fld>
            <a:endParaRPr lang="pl-PL"/>
          </a:p>
        </p:txBody>
      </p:sp>
      <p:sp>
        <p:nvSpPr>
          <p:cNvPr id="19" name="Prostokąt 18"/>
          <p:cNvSpPr/>
          <p:nvPr/>
        </p:nvSpPr>
        <p:spPr>
          <a:xfrm>
            <a:off x="251520" y="908720"/>
            <a:ext cx="8712968" cy="769441"/>
          </a:xfrm>
          <a:prstGeom prst="rect">
            <a:avLst/>
          </a:prstGeom>
        </p:spPr>
        <p:txBody>
          <a:bodyPr wrap="square">
            <a:spAutoFit/>
          </a:bodyPr>
          <a:lstStyle/>
          <a:p>
            <a:pPr algn="just"/>
            <a:endParaRPr lang="pl-PL" sz="2400" b="1" dirty="0" smtClean="0">
              <a:solidFill>
                <a:schemeClr val="tx2"/>
              </a:solidFill>
            </a:endParaRPr>
          </a:p>
          <a:p>
            <a:pPr algn="just"/>
            <a:r>
              <a:rPr lang="pl-PL" sz="2000" b="1" dirty="0" smtClean="0">
                <a:solidFill>
                  <a:schemeClr val="tx2"/>
                </a:solidFill>
              </a:rPr>
              <a:t>Działanie 3.5 Wysokosprawna </a:t>
            </a:r>
            <a:r>
              <a:rPr lang="pl-PL" sz="2000" b="1" dirty="0">
                <a:solidFill>
                  <a:schemeClr val="tx2"/>
                </a:solidFill>
              </a:rPr>
              <a:t>kogeneracja </a:t>
            </a:r>
            <a:endParaRPr lang="pl-PL" sz="2000" b="1" dirty="0" smtClean="0">
              <a:solidFill>
                <a:schemeClr val="tx2"/>
              </a:solidFill>
            </a:endParaRPr>
          </a:p>
        </p:txBody>
      </p:sp>
      <p:sp>
        <p:nvSpPr>
          <p:cNvPr id="2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93296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486" y="340894"/>
            <a:ext cx="4248018" cy="416745"/>
          </a:xfrm>
          <a:prstGeom prst="rect">
            <a:avLst/>
          </a:prstGeom>
        </p:spPr>
      </p:pic>
      <p:graphicFrame>
        <p:nvGraphicFramePr>
          <p:cNvPr id="8" name="Symbol zastępczy zawartości 7"/>
          <p:cNvGraphicFramePr>
            <a:graphicFrameLocks noGrp="1"/>
          </p:cNvGraphicFramePr>
          <p:nvPr>
            <p:ph idx="1"/>
            <p:extLst>
              <p:ext uri="{D42A27DB-BD31-4B8C-83A1-F6EECF244321}">
                <p14:modId xmlns:p14="http://schemas.microsoft.com/office/powerpoint/2010/main" val="15137009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96926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8" name="Symbol zastępczy zawartości 5"/>
          <p:cNvSpPr txBox="1">
            <a:spLocks/>
          </p:cNvSpPr>
          <p:nvPr/>
        </p:nvSpPr>
        <p:spPr>
          <a:xfrm>
            <a:off x="251520" y="1268760"/>
            <a:ext cx="8640960" cy="5040560"/>
          </a:xfrm>
          <a:prstGeom prst="rect">
            <a:avLst/>
          </a:prstGeom>
        </p:spPr>
        <p:txBody>
          <a:bodyPr>
            <a:noAutofit/>
          </a:bodyPr>
          <a:lstStyle/>
          <a:p>
            <a:pPr marL="45720" algn="just">
              <a:buClr>
                <a:srgbClr val="0070C0"/>
              </a:buClr>
              <a:buSzPct val="100000"/>
              <a:defRPr/>
            </a:pPr>
            <a:endParaRPr lang="pl-PL" dirty="0" smtClean="0">
              <a:solidFill>
                <a:prstClr val="black"/>
              </a:solidFill>
              <a:latin typeface="Calibri" panose="020F0502020204030204" pitchFamily="34" charset="0"/>
            </a:endParaRPr>
          </a:p>
        </p:txBody>
      </p:sp>
      <p:sp>
        <p:nvSpPr>
          <p:cNvPr id="22" name="Prostokąt 21"/>
          <p:cNvSpPr/>
          <p:nvPr/>
        </p:nvSpPr>
        <p:spPr>
          <a:xfrm>
            <a:off x="251520" y="2092786"/>
            <a:ext cx="8712968" cy="400110"/>
          </a:xfrm>
          <a:prstGeom prst="rect">
            <a:avLst/>
          </a:prstGeom>
        </p:spPr>
        <p:txBody>
          <a:bodyPr wrap="square">
            <a:spAutoFit/>
          </a:bodyPr>
          <a:lstStyle/>
          <a:p>
            <a:r>
              <a:rPr lang="pl-PL" sz="2000" b="1" dirty="0" smtClean="0">
                <a:solidFill>
                  <a:schemeClr val="tx2"/>
                </a:solidFill>
              </a:rPr>
              <a:t>Preferowane będą projekty które:</a:t>
            </a:r>
          </a:p>
        </p:txBody>
      </p:sp>
      <p:sp>
        <p:nvSpPr>
          <p:cNvPr id="3" name="pole tekstowe 2"/>
          <p:cNvSpPr txBox="1"/>
          <p:nvPr/>
        </p:nvSpPr>
        <p:spPr>
          <a:xfrm>
            <a:off x="180456" y="2971978"/>
            <a:ext cx="8712968" cy="2185214"/>
          </a:xfrm>
          <a:prstGeom prst="rect">
            <a:avLst/>
          </a:prstGeom>
          <a:noFill/>
        </p:spPr>
        <p:txBody>
          <a:bodyPr wrap="square" rtlCol="0">
            <a:spAutoFit/>
          </a:bodyPr>
          <a:lstStyle/>
          <a:p>
            <a:pPr marL="342900" lvl="0" indent="-342900">
              <a:spcAft>
                <a:spcPts val="600"/>
              </a:spcAft>
              <a:buFont typeface="+mj-lt"/>
              <a:buAutoNum type="arabicParenR"/>
            </a:pPr>
            <a:r>
              <a:rPr lang="pl-PL" sz="2000" dirty="0" smtClean="0"/>
              <a:t>zakładają </a:t>
            </a:r>
            <a:r>
              <a:rPr lang="pl-PL" sz="2000" dirty="0"/>
              <a:t>wykorzystanie OZE;</a:t>
            </a:r>
          </a:p>
          <a:p>
            <a:pPr marL="342900" lvl="0" indent="-342900">
              <a:spcAft>
                <a:spcPts val="600"/>
              </a:spcAft>
              <a:buFont typeface="+mj-lt"/>
              <a:buAutoNum type="arabicParenR"/>
            </a:pPr>
            <a:r>
              <a:rPr lang="pl-PL" sz="2000" dirty="0"/>
              <a:t>zgodne </a:t>
            </a:r>
            <a:r>
              <a:rPr lang="pl-PL" sz="2000" dirty="0" smtClean="0"/>
              <a:t>są z</a:t>
            </a:r>
            <a:r>
              <a:rPr lang="pl-PL" sz="2000" dirty="0"/>
              <a:t> planami dotyczącymi  gospodarki niskoemisyjnej;</a:t>
            </a:r>
          </a:p>
          <a:p>
            <a:pPr marL="342900" lvl="0" indent="-342900">
              <a:spcAft>
                <a:spcPts val="600"/>
              </a:spcAft>
              <a:buFont typeface="+mj-lt"/>
              <a:buAutoNum type="arabicParenR"/>
            </a:pPr>
            <a:r>
              <a:rPr lang="pl-PL" sz="2000" dirty="0" smtClean="0"/>
              <a:t>efektem </a:t>
            </a:r>
            <a:r>
              <a:rPr lang="pl-PL" sz="2000" dirty="0"/>
              <a:t>realizacji będzie redukcja emisji CO₂ o więcej niż 30%;</a:t>
            </a:r>
          </a:p>
          <a:p>
            <a:pPr marL="342900" indent="-342900">
              <a:spcAft>
                <a:spcPts val="600"/>
              </a:spcAft>
              <a:buFont typeface="+mj-lt"/>
              <a:buAutoNum type="arabicParenR"/>
            </a:pPr>
            <a:r>
              <a:rPr lang="pl-PL" sz="2000" dirty="0" smtClean="0"/>
              <a:t>wsparcie </a:t>
            </a:r>
            <a:r>
              <a:rPr lang="pl-PL" sz="2000" dirty="0"/>
              <a:t>udzielane jest poprzez przedsiębiorstwa usług energetycznych (ESCO). </a:t>
            </a:r>
          </a:p>
          <a:p>
            <a:pPr marL="285750" indent="-285750">
              <a:buFont typeface="Arial" panose="020B0604020202020204" pitchFamily="34" charset="0"/>
              <a:buChar char="•"/>
            </a:pPr>
            <a:endParaRPr lang="pl-PL" sz="1600" dirty="0"/>
          </a:p>
        </p:txBody>
      </p:sp>
      <p:sp>
        <p:nvSpPr>
          <p:cNvPr id="20" name="pole tekstowe 1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60</a:t>
            </a:fld>
            <a:endParaRPr lang="pl-PL"/>
          </a:p>
        </p:txBody>
      </p:sp>
      <p:sp>
        <p:nvSpPr>
          <p:cNvPr id="2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98694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8"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22" name="Prostokąt 21"/>
          <p:cNvSpPr/>
          <p:nvPr/>
        </p:nvSpPr>
        <p:spPr>
          <a:xfrm>
            <a:off x="251520" y="1628800"/>
            <a:ext cx="8712968" cy="400110"/>
          </a:xfrm>
          <a:prstGeom prst="rect">
            <a:avLst/>
          </a:prstGeom>
        </p:spPr>
        <p:txBody>
          <a:bodyPr wrap="square">
            <a:spAutoFit/>
          </a:bodyPr>
          <a:lstStyle/>
          <a:p>
            <a:r>
              <a:rPr lang="pl-PL" sz="2000" b="1" dirty="0" smtClean="0">
                <a:solidFill>
                  <a:schemeClr val="tx2"/>
                </a:solidFill>
              </a:rPr>
              <a:t>Typy beneficjentów</a:t>
            </a:r>
          </a:p>
        </p:txBody>
      </p:sp>
      <p:sp>
        <p:nvSpPr>
          <p:cNvPr id="3" name="pole tekstowe 2"/>
          <p:cNvSpPr txBox="1"/>
          <p:nvPr/>
        </p:nvSpPr>
        <p:spPr>
          <a:xfrm>
            <a:off x="251520" y="2308805"/>
            <a:ext cx="8712968" cy="3970318"/>
          </a:xfrm>
          <a:prstGeom prst="rect">
            <a:avLst/>
          </a:prstGeom>
          <a:noFill/>
        </p:spPr>
        <p:txBody>
          <a:bodyPr wrap="square" rtlCol="0">
            <a:spAutoFit/>
          </a:bodyPr>
          <a:lstStyle/>
          <a:p>
            <a:pPr marL="285750" lvl="0" indent="-285750">
              <a:buFont typeface="Arial" panose="020B0604020202020204" pitchFamily="34" charset="0"/>
              <a:buChar char="•"/>
            </a:pPr>
            <a:r>
              <a:rPr lang="pl-PL" dirty="0" smtClean="0"/>
              <a:t>jednostki </a:t>
            </a:r>
            <a:r>
              <a:rPr lang="pl-PL" dirty="0"/>
              <a:t>samorządu terytorialnego, ich związki i stowarzyszenia;</a:t>
            </a:r>
          </a:p>
          <a:p>
            <a:pPr marL="285750" lvl="0" indent="-285750">
              <a:buFont typeface="Arial" panose="020B0604020202020204" pitchFamily="34" charset="0"/>
              <a:buChar char="•"/>
            </a:pPr>
            <a:r>
              <a:rPr lang="pl-PL" dirty="0" smtClean="0"/>
              <a:t>jednostki </a:t>
            </a:r>
            <a:r>
              <a:rPr lang="pl-PL" dirty="0"/>
              <a:t>organizacyjne </a:t>
            </a:r>
            <a:r>
              <a:rPr lang="pl-PL" dirty="0" err="1"/>
              <a:t>jst</a:t>
            </a:r>
            <a:r>
              <a:rPr lang="pl-PL" dirty="0"/>
              <a:t>;</a:t>
            </a:r>
          </a:p>
          <a:p>
            <a:pPr marL="285750" lvl="0" indent="-285750">
              <a:buFont typeface="Arial" panose="020B0604020202020204" pitchFamily="34" charset="0"/>
              <a:buChar char="•"/>
            </a:pPr>
            <a:r>
              <a:rPr lang="pl-PL" dirty="0" smtClean="0"/>
              <a:t>jednostki </a:t>
            </a:r>
            <a:r>
              <a:rPr lang="pl-PL" dirty="0"/>
              <a:t>sektora finansów publicznych, inne niż wymienione powyżej;</a:t>
            </a:r>
          </a:p>
          <a:p>
            <a:pPr marL="285750" lvl="0" indent="-285750">
              <a:buFont typeface="Arial" panose="020B0604020202020204" pitchFamily="34" charset="0"/>
              <a:buChar char="•"/>
            </a:pPr>
            <a:r>
              <a:rPr lang="pl-PL" dirty="0" smtClean="0"/>
              <a:t>przedsiębiorstwa </a:t>
            </a:r>
            <a:r>
              <a:rPr lang="pl-PL" dirty="0"/>
              <a:t>energetyczne; </a:t>
            </a:r>
          </a:p>
          <a:p>
            <a:pPr marL="285750" lvl="0" indent="-285750">
              <a:buFont typeface="Arial" panose="020B0604020202020204" pitchFamily="34" charset="0"/>
              <a:buChar char="•"/>
            </a:pPr>
            <a:r>
              <a:rPr lang="pl-PL" dirty="0" smtClean="0"/>
              <a:t>organizacje </a:t>
            </a:r>
            <a:r>
              <a:rPr lang="pl-PL" dirty="0"/>
              <a:t>pozarządowe;</a:t>
            </a:r>
          </a:p>
          <a:p>
            <a:pPr marL="285750" lvl="0" indent="-285750">
              <a:buFont typeface="Arial" panose="020B0604020202020204" pitchFamily="34" charset="0"/>
              <a:buChar char="•"/>
            </a:pPr>
            <a:r>
              <a:rPr lang="pl-PL" dirty="0" smtClean="0"/>
              <a:t>spółdzielnie </a:t>
            </a:r>
            <a:r>
              <a:rPr lang="pl-PL" dirty="0"/>
              <a:t>mieszkaniowe i wspólnoty mieszkaniowe;</a:t>
            </a:r>
          </a:p>
          <a:p>
            <a:pPr marL="285750" lvl="0" indent="-285750">
              <a:buFont typeface="Arial" panose="020B0604020202020204" pitchFamily="34" charset="0"/>
              <a:buChar char="•"/>
            </a:pPr>
            <a:r>
              <a:rPr lang="pl-PL" dirty="0" smtClean="0"/>
              <a:t>towarzystwa </a:t>
            </a:r>
            <a:r>
              <a:rPr lang="pl-PL" dirty="0"/>
              <a:t>budownictwa społecznego;</a:t>
            </a:r>
          </a:p>
          <a:p>
            <a:pPr marL="285750" lvl="0" indent="-285750">
              <a:buFont typeface="Arial" panose="020B0604020202020204" pitchFamily="34" charset="0"/>
              <a:buChar char="•"/>
            </a:pPr>
            <a:r>
              <a:rPr lang="pl-PL" dirty="0" smtClean="0"/>
              <a:t>jednostki </a:t>
            </a:r>
            <a:r>
              <a:rPr lang="pl-PL" dirty="0"/>
              <a:t>naukowe;</a:t>
            </a:r>
          </a:p>
          <a:p>
            <a:pPr marL="285750" lvl="0" indent="-285750">
              <a:buFont typeface="Arial" panose="020B0604020202020204" pitchFamily="34" charset="0"/>
              <a:buChar char="•"/>
            </a:pPr>
            <a:r>
              <a:rPr lang="pl-PL" dirty="0" smtClean="0"/>
              <a:t>uczelnie/szkoły </a:t>
            </a:r>
            <a:r>
              <a:rPr lang="pl-PL" dirty="0"/>
              <a:t>wyższe ich związki i porozumienia;</a:t>
            </a:r>
          </a:p>
          <a:p>
            <a:pPr marL="285750" lvl="0" indent="-285750">
              <a:buFont typeface="Arial" panose="020B0604020202020204" pitchFamily="34" charset="0"/>
              <a:buChar char="•"/>
            </a:pPr>
            <a:r>
              <a:rPr lang="pl-PL" dirty="0" smtClean="0"/>
              <a:t>organy </a:t>
            </a:r>
            <a:r>
              <a:rPr lang="pl-PL" dirty="0"/>
              <a:t>administracji rządowej w zakresie związanym z prowadzeniem szkół;</a:t>
            </a:r>
          </a:p>
          <a:p>
            <a:pPr marL="285750" lvl="0" indent="-285750">
              <a:buFont typeface="Arial" panose="020B0604020202020204" pitchFamily="34" charset="0"/>
              <a:buChar char="•"/>
            </a:pPr>
            <a:r>
              <a:rPr lang="pl-PL" dirty="0" smtClean="0"/>
              <a:t>PGL </a:t>
            </a:r>
            <a:r>
              <a:rPr lang="pl-PL" dirty="0"/>
              <a:t>Lasy Państwowe i jego jednostki organizacyjne;</a:t>
            </a:r>
          </a:p>
          <a:p>
            <a:pPr marL="285750" lvl="0" indent="-285750">
              <a:buFont typeface="Arial" panose="020B0604020202020204" pitchFamily="34" charset="0"/>
              <a:buChar char="•"/>
            </a:pPr>
            <a:r>
              <a:rPr lang="pl-PL" dirty="0" smtClean="0"/>
              <a:t>kościoły</a:t>
            </a:r>
            <a:r>
              <a:rPr lang="pl-PL" dirty="0"/>
              <a:t>, związki wyznaniowe oraz osoby prawne kościołów i związków wyznaniowych;</a:t>
            </a:r>
          </a:p>
          <a:p>
            <a:pPr marL="285750" lvl="0" indent="-285750">
              <a:buFont typeface="Arial" panose="020B0604020202020204" pitchFamily="34" charset="0"/>
              <a:buChar char="•"/>
            </a:pPr>
            <a:r>
              <a:rPr lang="pl-PL" dirty="0" smtClean="0"/>
              <a:t>podmioty </a:t>
            </a:r>
            <a:r>
              <a:rPr lang="pl-PL" dirty="0"/>
              <a:t>lecznicze oraz ich konsorcja;</a:t>
            </a:r>
          </a:p>
          <a:p>
            <a:pPr marL="285750" lvl="0" indent="-285750">
              <a:buFont typeface="Arial" panose="020B0604020202020204" pitchFamily="34" charset="0"/>
              <a:buChar char="•"/>
            </a:pPr>
            <a:r>
              <a:rPr lang="pl-PL" dirty="0" smtClean="0"/>
              <a:t>przedsiębiorstwa.</a:t>
            </a:r>
            <a:endParaRPr lang="pl-PL" dirty="0"/>
          </a:p>
        </p:txBody>
      </p:sp>
      <p:sp>
        <p:nvSpPr>
          <p:cNvPr id="20" name="pole tekstowe 1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61</a:t>
            </a:fld>
            <a:endParaRPr lang="pl-PL"/>
          </a:p>
        </p:txBody>
      </p:sp>
      <p:sp>
        <p:nvSpPr>
          <p:cNvPr id="2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8277000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8"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22" name="Prostokąt 21"/>
          <p:cNvSpPr/>
          <p:nvPr/>
        </p:nvSpPr>
        <p:spPr>
          <a:xfrm>
            <a:off x="251520" y="692696"/>
            <a:ext cx="8712968" cy="523220"/>
          </a:xfrm>
          <a:prstGeom prst="rect">
            <a:avLst/>
          </a:prstGeom>
        </p:spPr>
        <p:txBody>
          <a:bodyPr wrap="square">
            <a:spAutoFit/>
          </a:bodyPr>
          <a:lstStyle/>
          <a:p>
            <a:r>
              <a:rPr lang="pl-PL" sz="2800" dirty="0" smtClean="0"/>
              <a:t>	                       	               </a:t>
            </a:r>
          </a:p>
        </p:txBody>
      </p:sp>
      <p:sp>
        <p:nvSpPr>
          <p:cNvPr id="3" name="pole tekstowe 2"/>
          <p:cNvSpPr txBox="1"/>
          <p:nvPr/>
        </p:nvSpPr>
        <p:spPr>
          <a:xfrm>
            <a:off x="251520" y="2466762"/>
            <a:ext cx="8712968" cy="1754326"/>
          </a:xfrm>
          <a:prstGeom prst="rect">
            <a:avLst/>
          </a:prstGeom>
          <a:noFill/>
        </p:spPr>
        <p:txBody>
          <a:bodyPr wrap="square" rtlCol="0">
            <a:spAutoFit/>
          </a:bodyPr>
          <a:lstStyle/>
          <a:p>
            <a:r>
              <a:rPr lang="pl-PL" dirty="0"/>
              <a:t>Minimalna całkowita wartość dla wszystkich typów </a:t>
            </a:r>
            <a:r>
              <a:rPr lang="pl-PL" dirty="0" smtClean="0"/>
              <a:t>projektów: projekty </a:t>
            </a:r>
            <a:r>
              <a:rPr lang="pl-PL" dirty="0"/>
              <a:t>o wartości </a:t>
            </a:r>
            <a:r>
              <a:rPr lang="pl-PL" b="1" dirty="0"/>
              <a:t>od </a:t>
            </a:r>
            <a:r>
              <a:rPr lang="pl-PL" b="1" dirty="0" smtClean="0"/>
              <a:t>100</a:t>
            </a:r>
            <a:r>
              <a:rPr lang="pl-PL" b="1" dirty="0"/>
              <a:t> tys. PLN.</a:t>
            </a:r>
          </a:p>
          <a:p>
            <a:r>
              <a:rPr lang="pl-PL" dirty="0"/>
              <a:t> </a:t>
            </a:r>
            <a:endParaRPr lang="pl-PL" dirty="0" smtClean="0"/>
          </a:p>
          <a:p>
            <a:r>
              <a:rPr lang="pl-PL" dirty="0" smtClean="0"/>
              <a:t>Planuje </a:t>
            </a:r>
            <a:r>
              <a:rPr lang="pl-PL" dirty="0"/>
              <a:t>się możliwość wykorzystania instrumentów </a:t>
            </a:r>
            <a:r>
              <a:rPr lang="pl-PL" dirty="0" smtClean="0"/>
              <a:t>finansowych.</a:t>
            </a:r>
            <a:endParaRPr lang="pl-PL" dirty="0"/>
          </a:p>
          <a:p>
            <a:r>
              <a:rPr lang="pl-PL" dirty="0"/>
              <a:t>Możliwość użycia instrumentów finansowych na tego typu projekty będzie przedmiotem oceny ex-</a:t>
            </a:r>
            <a:r>
              <a:rPr lang="pl-PL" dirty="0" err="1"/>
              <a:t>ante</a:t>
            </a:r>
            <a:r>
              <a:rPr lang="pl-PL" dirty="0"/>
              <a:t> zgodnie z wymaganiami artykułu 37 ust. 2 rozporządzenia (UE) nr 1303/2013.</a:t>
            </a:r>
          </a:p>
        </p:txBody>
      </p:sp>
      <p:sp>
        <p:nvSpPr>
          <p:cNvPr id="20" name="pole tekstowe 1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62</a:t>
            </a:fld>
            <a:endParaRPr lang="pl-PL"/>
          </a:p>
        </p:txBody>
      </p:sp>
      <p:sp>
        <p:nvSpPr>
          <p:cNvPr id="2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90478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4"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8" name="Symbol zastępczy zawartości 5"/>
          <p:cNvSpPr txBox="1">
            <a:spLocks/>
          </p:cNvSpPr>
          <p:nvPr/>
        </p:nvSpPr>
        <p:spPr>
          <a:xfrm>
            <a:off x="171382" y="892751"/>
            <a:ext cx="8640960" cy="5040560"/>
          </a:xfrm>
          <a:prstGeom prst="rect">
            <a:avLst/>
          </a:prstGeom>
        </p:spPr>
        <p:txBody>
          <a:bodyPr>
            <a:noAutofit/>
          </a:bodyPr>
          <a:lstStyle/>
          <a:p>
            <a:pPr marL="45720" algn="just">
              <a:buClr>
                <a:srgbClr val="0070C0"/>
              </a:buClr>
              <a:buSzPct val="100000"/>
              <a:defRPr/>
            </a:pPr>
            <a:endParaRPr lang="pl-PL" dirty="0" smtClean="0">
              <a:solidFill>
                <a:prstClr val="black"/>
              </a:solidFill>
              <a:latin typeface="Calibri" panose="020F0502020204030204" pitchFamily="34" charset="0"/>
            </a:endParaRPr>
          </a:p>
        </p:txBody>
      </p:sp>
      <p:sp>
        <p:nvSpPr>
          <p:cNvPr id="22" name="Prostokąt 21"/>
          <p:cNvSpPr/>
          <p:nvPr/>
        </p:nvSpPr>
        <p:spPr>
          <a:xfrm>
            <a:off x="251520" y="1713002"/>
            <a:ext cx="8712968" cy="707886"/>
          </a:xfrm>
          <a:prstGeom prst="rect">
            <a:avLst/>
          </a:prstGeom>
        </p:spPr>
        <p:txBody>
          <a:bodyPr wrap="square">
            <a:spAutoFit/>
          </a:bodyPr>
          <a:lstStyle/>
          <a:p>
            <a:endParaRPr lang="pl-PL" sz="2000" b="1" dirty="0" smtClean="0">
              <a:solidFill>
                <a:schemeClr val="tx2"/>
              </a:solidFill>
            </a:endParaRPr>
          </a:p>
          <a:p>
            <a:r>
              <a:rPr lang="pl-PL" sz="2000" b="1" dirty="0" smtClean="0">
                <a:solidFill>
                  <a:schemeClr val="tx2"/>
                </a:solidFill>
              </a:rPr>
              <a:t>Poziom dofinansowania</a:t>
            </a:r>
          </a:p>
        </p:txBody>
      </p:sp>
      <p:sp>
        <p:nvSpPr>
          <p:cNvPr id="3" name="pole tekstowe 2"/>
          <p:cNvSpPr txBox="1"/>
          <p:nvPr/>
        </p:nvSpPr>
        <p:spPr>
          <a:xfrm>
            <a:off x="251520" y="2614260"/>
            <a:ext cx="8712968" cy="3046988"/>
          </a:xfrm>
          <a:prstGeom prst="rect">
            <a:avLst/>
          </a:prstGeom>
          <a:noFill/>
        </p:spPr>
        <p:txBody>
          <a:bodyPr wrap="square" rtlCol="0">
            <a:spAutoFit/>
          </a:bodyPr>
          <a:lstStyle/>
          <a:p>
            <a:pPr>
              <a:spcAft>
                <a:spcPts val="600"/>
              </a:spcAft>
            </a:pPr>
            <a:r>
              <a:rPr lang="pl-PL" dirty="0" smtClean="0"/>
              <a:t>Projekty nie objęte pomocą publiczną: </a:t>
            </a:r>
            <a:r>
              <a:rPr lang="pl-PL" b="1" dirty="0" smtClean="0"/>
              <a:t>85%</a:t>
            </a:r>
          </a:p>
          <a:p>
            <a:pPr>
              <a:spcAft>
                <a:spcPts val="600"/>
              </a:spcAft>
            </a:pPr>
            <a:r>
              <a:rPr lang="pl-PL" dirty="0" smtClean="0"/>
              <a:t>Projekty objęte </a:t>
            </a:r>
            <a:r>
              <a:rPr lang="pl-PL" dirty="0"/>
              <a:t>pomocą publiczną:</a:t>
            </a:r>
          </a:p>
          <a:p>
            <a:pPr marL="742950" lvl="1" indent="-285750">
              <a:spcAft>
                <a:spcPts val="600"/>
              </a:spcAft>
              <a:buFont typeface="Calibri" panose="020F0502020204030204" pitchFamily="34" charset="0"/>
              <a:buChar char="–"/>
            </a:pPr>
            <a:r>
              <a:rPr lang="pl-PL" dirty="0" smtClean="0"/>
              <a:t>zgodnie </a:t>
            </a:r>
            <a:r>
              <a:rPr lang="pl-PL" dirty="0"/>
              <a:t>z właściwymi przepisami prawa wspólnotowego i krajowego dot. zasad udzielania tej pomocy, obowiązującymi w momencie udzielania wsparcia;</a:t>
            </a:r>
          </a:p>
          <a:p>
            <a:pPr marL="742950" lvl="1" indent="-285750">
              <a:spcAft>
                <a:spcPts val="600"/>
              </a:spcAft>
              <a:buFont typeface="Calibri" panose="020F0502020204030204" pitchFamily="34" charset="0"/>
              <a:buChar char="–"/>
            </a:pPr>
            <a:r>
              <a:rPr lang="pl-PL" dirty="0" smtClean="0"/>
              <a:t>GBER </a:t>
            </a:r>
            <a:r>
              <a:rPr lang="pl-PL" dirty="0"/>
              <a:t>–art. 41 Pomoc inwestycyjna na propagowanie energii ze źródeł odnawialnych;</a:t>
            </a:r>
          </a:p>
          <a:p>
            <a:pPr marL="742950" lvl="1" indent="-285750">
              <a:spcAft>
                <a:spcPts val="600"/>
              </a:spcAft>
              <a:buFont typeface="Calibri" panose="020F0502020204030204" pitchFamily="34" charset="0"/>
              <a:buChar char="–"/>
            </a:pPr>
            <a:r>
              <a:rPr lang="pl-PL" dirty="0" smtClean="0"/>
              <a:t>GBER </a:t>
            </a:r>
            <a:r>
              <a:rPr lang="pl-PL" dirty="0"/>
              <a:t>– art. 48 Pomoc inwestycyjna na infrastrukturę energetyczną;</a:t>
            </a:r>
          </a:p>
          <a:p>
            <a:pPr marL="742950" lvl="1" indent="-285750">
              <a:spcAft>
                <a:spcPts val="600"/>
              </a:spcAft>
              <a:buFont typeface="Calibri" panose="020F0502020204030204" pitchFamily="34" charset="0"/>
              <a:buChar char="–"/>
            </a:pPr>
            <a:r>
              <a:rPr lang="pl-PL" dirty="0" smtClean="0"/>
              <a:t>rozporządzenie </a:t>
            </a:r>
            <a:r>
              <a:rPr lang="pl-PL" dirty="0"/>
              <a:t>w sprawie udzielania pomocy </a:t>
            </a:r>
            <a:r>
              <a:rPr lang="pl-PL" i="1" dirty="0"/>
              <a:t>de </a:t>
            </a:r>
            <a:r>
              <a:rPr lang="pl-PL" i="1" dirty="0" err="1"/>
              <a:t>minimis</a:t>
            </a:r>
            <a:r>
              <a:rPr lang="pl-PL" i="1" dirty="0"/>
              <a:t>.</a:t>
            </a:r>
          </a:p>
          <a:p>
            <a:pPr>
              <a:spcAft>
                <a:spcPts val="600"/>
              </a:spcAft>
            </a:pPr>
            <a:endParaRPr lang="pl-PL" dirty="0"/>
          </a:p>
        </p:txBody>
      </p:sp>
      <p:sp>
        <p:nvSpPr>
          <p:cNvPr id="20" name="pole tekstowe 1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3. </a:t>
            </a:r>
          </a:p>
          <a:p>
            <a:pPr algn="r"/>
            <a:r>
              <a:rPr lang="pl-PL" b="1" dirty="0" smtClean="0">
                <a:solidFill>
                  <a:schemeClr val="tx2"/>
                </a:solidFill>
              </a:rPr>
              <a:t>Gospodarka </a:t>
            </a:r>
            <a:r>
              <a:rPr lang="pl-PL" b="1" dirty="0">
                <a:solidFill>
                  <a:schemeClr val="tx2"/>
                </a:solidFill>
              </a:rPr>
              <a:t>niskoemisyjna</a:t>
            </a:r>
            <a:endParaRPr lang="pl-PL" b="1" dirty="0" smtClean="0">
              <a:solidFill>
                <a:schemeClr val="bg2">
                  <a:lumMod val="25000"/>
                </a:schemeClr>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63</a:t>
            </a:fld>
            <a:endParaRPr lang="pl-PL"/>
          </a:p>
        </p:txBody>
      </p:sp>
      <p:sp>
        <p:nvSpPr>
          <p:cNvPr id="23"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24782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44" name="Picture 4" descr="http://www.qualityaustria.com.pl/upload/images/ochrona%20%C5%9Brodowiska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356992"/>
            <a:ext cx="3038475" cy="3209926"/>
          </a:xfrm>
          <a:prstGeom prst="rect">
            <a:avLst/>
          </a:prstGeom>
          <a:noFill/>
          <a:extLst>
            <a:ext uri="{909E8E84-426E-40DD-AFC4-6F175D3DCCD1}">
              <a14:hiddenFill xmlns:a14="http://schemas.microsoft.com/office/drawing/2010/main">
                <a:solidFill>
                  <a:srgbClr val="FFFFFF"/>
                </a:solidFill>
              </a14:hiddenFill>
            </a:ext>
          </a:extLst>
        </p:spPr>
      </p:pic>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331658" y="1484784"/>
            <a:ext cx="8560822" cy="3139321"/>
          </a:xfrm>
          <a:prstGeom prst="rect">
            <a:avLst/>
          </a:prstGeom>
          <a:noFill/>
        </p:spPr>
        <p:txBody>
          <a:bodyPr wrap="square" rtlCol="0">
            <a:spAutoFit/>
          </a:bodyPr>
          <a:lstStyle/>
          <a:p>
            <a:r>
              <a:rPr lang="pl-PL" dirty="0"/>
              <a:t>Działanie </a:t>
            </a:r>
            <a:r>
              <a:rPr lang="pl-PL" dirty="0" smtClean="0"/>
              <a:t>4.1 	</a:t>
            </a:r>
            <a:r>
              <a:rPr lang="pl-PL" dirty="0"/>
              <a:t> Gospodarka odpadami </a:t>
            </a:r>
          </a:p>
          <a:p>
            <a:r>
              <a:rPr lang="pl-PL" b="1" dirty="0" smtClean="0"/>
              <a:t>							         36 </a:t>
            </a:r>
            <a:r>
              <a:rPr lang="pl-PL" b="1" dirty="0"/>
              <a:t>000 </a:t>
            </a:r>
            <a:r>
              <a:rPr lang="pl-PL" b="1" dirty="0" smtClean="0"/>
              <a:t>000 EUR</a:t>
            </a:r>
          </a:p>
          <a:p>
            <a:endParaRPr lang="pl-PL" dirty="0" smtClean="0"/>
          </a:p>
          <a:p>
            <a:r>
              <a:rPr lang="pl-PL" dirty="0" smtClean="0"/>
              <a:t>Działanie 4.3</a:t>
            </a:r>
            <a:r>
              <a:rPr lang="pl-PL" dirty="0"/>
              <a:t>	 Dziedzictwo kulturowe </a:t>
            </a:r>
            <a:r>
              <a:rPr lang="pl-PL" dirty="0" smtClean="0"/>
              <a:t>		 	         </a:t>
            </a:r>
          </a:p>
          <a:p>
            <a:r>
              <a:rPr lang="pl-PL" b="1" dirty="0"/>
              <a:t>	</a:t>
            </a:r>
            <a:r>
              <a:rPr lang="pl-PL" b="1" dirty="0" smtClean="0"/>
              <a:t>						         30</a:t>
            </a:r>
            <a:r>
              <a:rPr lang="pl-PL" b="1" dirty="0"/>
              <a:t> 000 000 </a:t>
            </a:r>
            <a:r>
              <a:rPr lang="pl-PL" b="1" dirty="0" smtClean="0"/>
              <a:t>EUR</a:t>
            </a:r>
          </a:p>
          <a:p>
            <a:endParaRPr lang="pl-PL" dirty="0" smtClean="0"/>
          </a:p>
          <a:p>
            <a:r>
              <a:rPr lang="pl-PL" dirty="0" smtClean="0"/>
              <a:t>Działanie 4.4	</a:t>
            </a:r>
            <a:r>
              <a:rPr lang="pl-PL" dirty="0"/>
              <a:t> Ochrona i udostępnianie zasobów przyrodniczych </a:t>
            </a:r>
            <a:r>
              <a:rPr lang="pl-PL" dirty="0" smtClean="0"/>
              <a:t>			              						         </a:t>
            </a:r>
            <a:r>
              <a:rPr lang="pl-PL" b="1" dirty="0" smtClean="0"/>
              <a:t>26</a:t>
            </a:r>
            <a:r>
              <a:rPr lang="pl-PL" b="1" dirty="0"/>
              <a:t> 400 </a:t>
            </a:r>
            <a:r>
              <a:rPr lang="pl-PL" b="1" dirty="0" smtClean="0"/>
              <a:t>000 EUR</a:t>
            </a:r>
          </a:p>
          <a:p>
            <a:endParaRPr lang="pl-PL" dirty="0" smtClean="0"/>
          </a:p>
          <a:p>
            <a:r>
              <a:rPr lang="pl-PL" dirty="0" smtClean="0"/>
              <a:t>Działanie 4.5	</a:t>
            </a:r>
            <a:r>
              <a:rPr lang="pl-PL" b="1" dirty="0"/>
              <a:t> </a:t>
            </a:r>
            <a:r>
              <a:rPr lang="pl-PL" dirty="0" smtClean="0"/>
              <a:t>Bezpieczeństwo</a:t>
            </a:r>
          </a:p>
          <a:p>
            <a:pPr algn="r"/>
            <a:r>
              <a:rPr lang="pl-PL" b="1" dirty="0"/>
              <a:t>26 000 000</a:t>
            </a:r>
            <a:r>
              <a:rPr lang="pl-PL" dirty="0" smtClean="0"/>
              <a:t> </a:t>
            </a:r>
            <a:r>
              <a:rPr lang="pl-PL" b="1" dirty="0"/>
              <a:t>EUR</a:t>
            </a:r>
            <a:r>
              <a:rPr lang="pl-PL" dirty="0" smtClean="0"/>
              <a:t> </a:t>
            </a:r>
            <a:endParaRPr lang="pl-PL" dirty="0"/>
          </a:p>
        </p:txBody>
      </p:sp>
      <p:sp>
        <p:nvSpPr>
          <p:cNvPr id="11" name="pole tekstowe 10"/>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z</a:t>
            </a:r>
            <a:r>
              <a:rPr lang="pl-PL" b="1" dirty="0" smtClean="0">
                <a:solidFill>
                  <a:schemeClr val="tx2"/>
                </a:solidFill>
              </a:rPr>
              <a:t>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64</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3096342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endParaRPr>
          </a:p>
        </p:txBody>
      </p:sp>
      <p:sp>
        <p:nvSpPr>
          <p:cNvPr id="11" name="Symbol zastępczy zawartości 5"/>
          <p:cNvSpPr txBox="1">
            <a:spLocks/>
          </p:cNvSpPr>
          <p:nvPr/>
        </p:nvSpPr>
        <p:spPr>
          <a:xfrm>
            <a:off x="252464" y="980693"/>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endParaRPr>
          </a:p>
        </p:txBody>
      </p:sp>
      <p:sp>
        <p:nvSpPr>
          <p:cNvPr id="15" name="pole tekstowe 14"/>
          <p:cNvSpPr txBox="1"/>
          <p:nvPr/>
        </p:nvSpPr>
        <p:spPr>
          <a:xfrm>
            <a:off x="473149" y="1196752"/>
            <a:ext cx="8064896" cy="5201424"/>
          </a:xfrm>
          <a:prstGeom prst="rect">
            <a:avLst/>
          </a:prstGeom>
          <a:noFill/>
        </p:spPr>
        <p:txBody>
          <a:bodyPr wrap="square" rtlCol="0">
            <a:spAutoFit/>
          </a:bodyPr>
          <a:lstStyle/>
          <a:p>
            <a:r>
              <a:rPr lang="pl-PL" sz="2000" b="1" dirty="0">
                <a:solidFill>
                  <a:schemeClr val="tx2"/>
                </a:solidFill>
              </a:rPr>
              <a:t>Działanie 4.1 </a:t>
            </a:r>
            <a:endParaRPr lang="pl-PL" sz="2000" b="1" dirty="0" smtClean="0">
              <a:solidFill>
                <a:schemeClr val="tx2"/>
              </a:solidFill>
            </a:endParaRPr>
          </a:p>
          <a:p>
            <a:r>
              <a:rPr lang="pl-PL" sz="2000" b="1" dirty="0" smtClean="0">
                <a:solidFill>
                  <a:schemeClr val="tx2"/>
                </a:solidFill>
              </a:rPr>
              <a:t>Gospodarka odpadami</a:t>
            </a:r>
            <a:endParaRPr lang="pl-PL" sz="2000" b="1" dirty="0">
              <a:solidFill>
                <a:schemeClr val="tx2"/>
              </a:solidFill>
            </a:endParaRPr>
          </a:p>
          <a:p>
            <a:pPr algn="ctr"/>
            <a:endParaRPr lang="pl-PL" sz="2000" b="1" dirty="0" smtClean="0">
              <a:solidFill>
                <a:prstClr val="black"/>
              </a:solidFill>
            </a:endParaRPr>
          </a:p>
          <a:p>
            <a:r>
              <a:rPr lang="pl-PL" sz="2000" b="1" dirty="0" smtClean="0">
                <a:solidFill>
                  <a:prstClr val="black"/>
                </a:solidFill>
              </a:rPr>
              <a:t>Typy projektów</a:t>
            </a:r>
          </a:p>
          <a:p>
            <a:pPr algn="ctr"/>
            <a:endParaRPr lang="pl-PL" sz="2000" b="1" dirty="0" smtClean="0">
              <a:solidFill>
                <a:prstClr val="black"/>
              </a:solidFill>
            </a:endParaRPr>
          </a:p>
          <a:p>
            <a:pPr marL="625475" indent="-625475">
              <a:tabLst>
                <a:tab pos="625475" algn="l"/>
              </a:tabLst>
            </a:pPr>
            <a:r>
              <a:rPr lang="pl-PL" b="1" dirty="0" smtClean="0">
                <a:solidFill>
                  <a:prstClr val="black"/>
                </a:solidFill>
              </a:rPr>
              <a:t>4.1.A. </a:t>
            </a:r>
            <a:r>
              <a:rPr lang="pl-PL" dirty="0" smtClean="0">
                <a:solidFill>
                  <a:prstClr val="black"/>
                </a:solidFill>
              </a:rPr>
              <a:t>	Projekty </a:t>
            </a:r>
            <a:r>
              <a:rPr lang="pl-PL" dirty="0">
                <a:solidFill>
                  <a:prstClr val="black"/>
                </a:solidFill>
              </a:rPr>
              <a:t>dotyczące infrastruktury niezbędnej do zapewnienia kompleksowej gospodarki odpadami komunalnymi w regionie, zaplanowanej zgodnie z hierarchią postępowania z odpadami, m.in.:</a:t>
            </a:r>
          </a:p>
          <a:p>
            <a:pPr marL="800100" lvl="1" indent="-342900">
              <a:buFont typeface="Arial" panose="020B0604020202020204" pitchFamily="34" charset="0"/>
              <a:buChar char="•"/>
            </a:pPr>
            <a:r>
              <a:rPr lang="pl-PL" sz="1600" dirty="0">
                <a:solidFill>
                  <a:prstClr val="black"/>
                </a:solidFill>
              </a:rPr>
              <a:t>infrastruktury do selektywnej zbiórki i przetwarzania odpadów: szkła, metalu, plastiku, papieru, odpadów biodegradowalnych oraz pozostałych odpadów komunalnych, </a:t>
            </a:r>
            <a:endParaRPr lang="pl-PL" sz="1600" dirty="0" smtClean="0">
              <a:solidFill>
                <a:prstClr val="black"/>
              </a:solidFill>
            </a:endParaRPr>
          </a:p>
          <a:p>
            <a:pPr marL="800100" lvl="1" indent="-342900">
              <a:buFont typeface="Arial" panose="020B0604020202020204" pitchFamily="34" charset="0"/>
              <a:buChar char="•"/>
            </a:pPr>
            <a:r>
              <a:rPr lang="pl-PL" sz="1600" dirty="0" smtClean="0">
                <a:solidFill>
                  <a:prstClr val="black"/>
                </a:solidFill>
              </a:rPr>
              <a:t>infrastruktury </a:t>
            </a:r>
            <a:r>
              <a:rPr lang="pl-PL" sz="1600" dirty="0">
                <a:solidFill>
                  <a:prstClr val="black"/>
                </a:solidFill>
              </a:rPr>
              <a:t>do recyklingu, sortowania i </a:t>
            </a:r>
            <a:r>
              <a:rPr lang="pl-PL" sz="1600" dirty="0" smtClean="0">
                <a:solidFill>
                  <a:prstClr val="black"/>
                </a:solidFill>
              </a:rPr>
              <a:t>kompostowania,</a:t>
            </a:r>
          </a:p>
          <a:p>
            <a:pPr marL="800100" lvl="1" indent="-342900">
              <a:spcAft>
                <a:spcPts val="600"/>
              </a:spcAft>
              <a:buFont typeface="Arial" panose="020B0604020202020204" pitchFamily="34" charset="0"/>
              <a:buChar char="•"/>
            </a:pPr>
            <a:r>
              <a:rPr lang="pl-PL" sz="1600" dirty="0" smtClean="0">
                <a:solidFill>
                  <a:prstClr val="black"/>
                </a:solidFill>
              </a:rPr>
              <a:t>infrastruktury </a:t>
            </a:r>
            <a:r>
              <a:rPr lang="pl-PL" sz="1600" dirty="0">
                <a:solidFill>
                  <a:prstClr val="black"/>
                </a:solidFill>
              </a:rPr>
              <a:t>do  mechaniczno-biologicznego </a:t>
            </a:r>
            <a:r>
              <a:rPr lang="pl-PL" sz="1600" dirty="0" smtClean="0">
                <a:solidFill>
                  <a:prstClr val="black"/>
                </a:solidFill>
              </a:rPr>
              <a:t>przetwarzania zmieszanych </a:t>
            </a:r>
            <a:r>
              <a:rPr lang="pl-PL" sz="1600" dirty="0">
                <a:solidFill>
                  <a:prstClr val="black"/>
                </a:solidFill>
              </a:rPr>
              <a:t>odpadów komunalnych. </a:t>
            </a:r>
            <a:endParaRPr lang="pl-PL" sz="1600" dirty="0" smtClean="0">
              <a:solidFill>
                <a:prstClr val="black"/>
              </a:solidFill>
            </a:endParaRPr>
          </a:p>
          <a:p>
            <a:pPr marL="625475" indent="-625475">
              <a:spcAft>
                <a:spcPts val="600"/>
              </a:spcAft>
              <a:tabLst>
                <a:tab pos="625475" algn="l"/>
              </a:tabLst>
            </a:pPr>
            <a:r>
              <a:rPr lang="pl-PL" b="1" dirty="0" smtClean="0">
                <a:solidFill>
                  <a:prstClr val="black"/>
                </a:solidFill>
              </a:rPr>
              <a:t>4.1.B.	</a:t>
            </a:r>
            <a:r>
              <a:rPr lang="pl-PL" dirty="0" smtClean="0">
                <a:solidFill>
                  <a:prstClr val="black"/>
                </a:solidFill>
              </a:rPr>
              <a:t>Projekty </a:t>
            </a:r>
            <a:r>
              <a:rPr lang="pl-PL" dirty="0">
                <a:solidFill>
                  <a:prstClr val="black"/>
                </a:solidFill>
              </a:rPr>
              <a:t>dotyczące likwidacji tzw. „dzikich wysypisk</a:t>
            </a:r>
            <a:r>
              <a:rPr lang="pl-PL" dirty="0" smtClean="0">
                <a:solidFill>
                  <a:prstClr val="black"/>
                </a:solidFill>
              </a:rPr>
              <a:t>”.</a:t>
            </a:r>
          </a:p>
          <a:p>
            <a:pPr marL="625475" indent="-625475">
              <a:tabLst>
                <a:tab pos="625475" algn="l"/>
              </a:tabLst>
            </a:pPr>
            <a:r>
              <a:rPr lang="pl-PL" b="1" dirty="0" smtClean="0">
                <a:solidFill>
                  <a:prstClr val="black"/>
                </a:solidFill>
              </a:rPr>
              <a:t>4.1.C.	</a:t>
            </a:r>
            <a:r>
              <a:rPr lang="pl-PL" dirty="0" smtClean="0">
                <a:solidFill>
                  <a:prstClr val="black"/>
                </a:solidFill>
              </a:rPr>
              <a:t>Projekty </a:t>
            </a:r>
            <a:r>
              <a:rPr lang="pl-PL" dirty="0">
                <a:solidFill>
                  <a:prstClr val="black"/>
                </a:solidFill>
              </a:rPr>
              <a:t>dotyczące unieszkodliwiania odpadów niebezpiecznych, przede wszystkim w zakresie usuwania i unieszkodliwiania azbestu</a:t>
            </a:r>
            <a:r>
              <a:rPr lang="pl-PL" dirty="0" smtClean="0">
                <a:solidFill>
                  <a:prstClr val="black"/>
                </a:solidFill>
              </a:rPr>
              <a:t>.</a:t>
            </a:r>
            <a:endParaRPr lang="pl-PL" b="1" dirty="0" smtClean="0">
              <a:solidFill>
                <a:prstClr val="black"/>
              </a:solidFill>
            </a:endParaRPr>
          </a:p>
          <a:p>
            <a:endParaRPr lang="pl-PL" sz="600" b="1" dirty="0" smtClean="0">
              <a:solidFill>
                <a:prstClr val="black"/>
              </a:solidFill>
            </a:endParaRPr>
          </a:p>
        </p:txBody>
      </p:sp>
      <p:sp>
        <p:nvSpPr>
          <p:cNvPr id="13" name="pole tekstowe 12"/>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65</a:t>
            </a:fld>
            <a:endParaRPr lang="pl-PL"/>
          </a:p>
        </p:txBody>
      </p:sp>
      <p:sp>
        <p:nvSpPr>
          <p:cNvPr id="14"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8340500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301159"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endParaRPr>
          </a:p>
        </p:txBody>
      </p:sp>
      <p:sp>
        <p:nvSpPr>
          <p:cNvPr id="3" name="Prostokąt 2"/>
          <p:cNvSpPr/>
          <p:nvPr/>
        </p:nvSpPr>
        <p:spPr>
          <a:xfrm>
            <a:off x="467544" y="1570722"/>
            <a:ext cx="7992888" cy="4893647"/>
          </a:xfrm>
          <a:prstGeom prst="rect">
            <a:avLst/>
          </a:prstGeom>
        </p:spPr>
        <p:txBody>
          <a:bodyPr wrap="square">
            <a:spAutoFit/>
          </a:bodyPr>
          <a:lstStyle/>
          <a:p>
            <a:r>
              <a:rPr lang="pl-PL" sz="2000" b="1" i="1" dirty="0" smtClean="0">
                <a:solidFill>
                  <a:schemeClr val="tx2"/>
                </a:solidFill>
              </a:rPr>
              <a:t>Ważne</a:t>
            </a:r>
          </a:p>
          <a:p>
            <a:endParaRPr lang="pl-PL" sz="2000" b="1" dirty="0" smtClean="0">
              <a:solidFill>
                <a:prstClr val="black"/>
              </a:solidFill>
            </a:endParaRPr>
          </a:p>
          <a:p>
            <a:r>
              <a:rPr lang="pl-PL" sz="2000" dirty="0" smtClean="0">
                <a:solidFill>
                  <a:prstClr val="black"/>
                </a:solidFill>
              </a:rPr>
              <a:t>Warunkiem </a:t>
            </a:r>
            <a:r>
              <a:rPr lang="pl-PL" sz="2000" dirty="0"/>
              <a:t>wsparcia inwestycji będzie ich uwzględnienie w planach inwestycyjnych w zakresie gospodarki odpadami komunalnymi zatwierdzonych przez Ministra Środowiska będącymi załącznikiem do </a:t>
            </a:r>
            <a:r>
              <a:rPr lang="pl-PL" sz="2000" dirty="0" smtClean="0"/>
              <a:t>Wojewódzkiego </a:t>
            </a:r>
            <a:r>
              <a:rPr lang="pl-PL" sz="2000" dirty="0"/>
              <a:t>Planu Gospodarki Odpadami dla Województwa Dolnośląskiego 2012</a:t>
            </a:r>
            <a:r>
              <a:rPr lang="pl-PL" sz="2000" dirty="0" smtClean="0"/>
              <a:t>.</a:t>
            </a:r>
          </a:p>
          <a:p>
            <a:endParaRPr lang="pl-PL" dirty="0" smtClean="0"/>
          </a:p>
          <a:p>
            <a:endParaRPr lang="pl-PL" dirty="0" smtClean="0"/>
          </a:p>
          <a:p>
            <a:endParaRPr lang="pl-PL" b="1" dirty="0"/>
          </a:p>
          <a:p>
            <a:r>
              <a:rPr lang="pl-PL" sz="2000" b="1" u="sng" dirty="0"/>
              <a:t>Preferowane będą projekty: </a:t>
            </a:r>
            <a:endParaRPr lang="pl-PL" sz="2000" b="1" dirty="0"/>
          </a:p>
          <a:p>
            <a:pPr marL="285750" indent="-285750">
              <a:buFont typeface="Arial" panose="020B0604020202020204" pitchFamily="34" charset="0"/>
              <a:buChar char="•"/>
            </a:pPr>
            <a:r>
              <a:rPr lang="pl-PL" sz="2000" dirty="0"/>
              <a:t>poprawiające stan środowiska na obszarach chronionych; </a:t>
            </a:r>
          </a:p>
          <a:p>
            <a:pPr marL="285750" indent="-285750">
              <a:buFont typeface="Arial" panose="020B0604020202020204" pitchFamily="34" charset="0"/>
              <a:buChar char="•"/>
            </a:pPr>
            <a:r>
              <a:rPr lang="pl-PL" sz="2000" dirty="0"/>
              <a:t>zawierające komponent z działaniami </a:t>
            </a:r>
            <a:r>
              <a:rPr lang="pl-PL" sz="2000" dirty="0">
                <a:solidFill>
                  <a:prstClr val="black"/>
                </a:solidFill>
              </a:rPr>
              <a:t>z zakresu edukacji ekologicznej promującej właściwe postępowanie z odpadami;</a:t>
            </a:r>
          </a:p>
          <a:p>
            <a:pPr marL="285750" indent="-285750" algn="just">
              <a:buFont typeface="Arial" panose="020B0604020202020204" pitchFamily="34" charset="0"/>
              <a:buChar char="•"/>
            </a:pPr>
            <a:r>
              <a:rPr lang="pl-PL" sz="2000" dirty="0">
                <a:solidFill>
                  <a:prstClr val="black"/>
                </a:solidFill>
              </a:rPr>
              <a:t>kompleksowe, pokrywające większy obszar geograficzny (np. kilka gmin).</a:t>
            </a:r>
          </a:p>
          <a:p>
            <a:pPr algn="just"/>
            <a:endParaRPr lang="pl-PL" b="1" dirty="0">
              <a:solidFill>
                <a:prstClr val="black"/>
              </a:solidFill>
            </a:endParaRP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66</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91593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628800"/>
            <a:ext cx="8640960" cy="576064"/>
          </a:xfrm>
          <a:prstGeom prst="rect">
            <a:avLst/>
          </a:prstGeom>
        </p:spPr>
        <p:txBody>
          <a:bodyPr>
            <a:noAutofit/>
          </a:bodyPr>
          <a:lstStyle/>
          <a:p>
            <a:pPr marL="45720" algn="just">
              <a:buClr>
                <a:srgbClr val="0070C0"/>
              </a:buClr>
              <a:buSzPct val="100000"/>
              <a:defRPr/>
            </a:pPr>
            <a:r>
              <a:rPr lang="pl-PL" sz="2000" b="1" dirty="0" smtClean="0">
                <a:solidFill>
                  <a:schemeClr val="tx2"/>
                </a:solidFill>
              </a:rPr>
              <a:t>Beneficjenci</a:t>
            </a:r>
          </a:p>
        </p:txBody>
      </p:sp>
      <p:sp>
        <p:nvSpPr>
          <p:cNvPr id="3" name="Prostokąt 2"/>
          <p:cNvSpPr/>
          <p:nvPr/>
        </p:nvSpPr>
        <p:spPr>
          <a:xfrm>
            <a:off x="413295" y="2419141"/>
            <a:ext cx="8424936" cy="3477875"/>
          </a:xfrm>
          <a:prstGeom prst="rect">
            <a:avLst/>
          </a:prstGeom>
        </p:spPr>
        <p:txBody>
          <a:bodyPr wrap="square">
            <a:spAutoFit/>
          </a:bodyPr>
          <a:lstStyle/>
          <a:p>
            <a:pPr marL="285750" indent="-285750" algn="just">
              <a:spcAft>
                <a:spcPts val="600"/>
              </a:spcAft>
              <a:buFont typeface="Arial" panose="020B0604020202020204" pitchFamily="34" charset="0"/>
              <a:buChar char="•"/>
            </a:pPr>
            <a:r>
              <a:rPr lang="pl-PL" dirty="0">
                <a:solidFill>
                  <a:prstClr val="black"/>
                </a:solidFill>
              </a:rPr>
              <a:t>jednostki samorządu terytorialnego, ich związki i </a:t>
            </a:r>
            <a:r>
              <a:rPr lang="pl-PL" dirty="0" smtClean="0">
                <a:solidFill>
                  <a:prstClr val="black"/>
                </a:solidFill>
              </a:rPr>
              <a:t>stowarzyszenia,</a:t>
            </a:r>
            <a:endParaRPr lang="pl-PL" dirty="0">
              <a:solidFill>
                <a:prstClr val="black"/>
              </a:solidFill>
            </a:endParaRPr>
          </a:p>
          <a:p>
            <a:pPr marL="285750" indent="-285750" algn="just">
              <a:spcAft>
                <a:spcPts val="600"/>
              </a:spcAft>
              <a:buFont typeface="Arial" panose="020B0604020202020204" pitchFamily="34" charset="0"/>
              <a:buChar char="•"/>
            </a:pPr>
            <a:r>
              <a:rPr lang="pl-PL" dirty="0">
                <a:solidFill>
                  <a:prstClr val="black"/>
                </a:solidFill>
              </a:rPr>
              <a:t>jednostki organizacyjne </a:t>
            </a:r>
            <a:r>
              <a:rPr lang="pl-PL" dirty="0" err="1" smtClean="0">
                <a:solidFill>
                  <a:prstClr val="black"/>
                </a:solidFill>
              </a:rPr>
              <a:t>jst</a:t>
            </a:r>
            <a:r>
              <a:rPr lang="pl-PL" dirty="0">
                <a:solidFill>
                  <a:prstClr val="black"/>
                </a:solidFill>
              </a:rPr>
              <a:t>,</a:t>
            </a:r>
          </a:p>
          <a:p>
            <a:pPr marL="285750" indent="-285750" algn="just">
              <a:spcAft>
                <a:spcPts val="600"/>
              </a:spcAft>
              <a:buFont typeface="Arial" panose="020B0604020202020204" pitchFamily="34" charset="0"/>
              <a:buChar char="•"/>
            </a:pPr>
            <a:r>
              <a:rPr lang="pl-PL" dirty="0">
                <a:solidFill>
                  <a:prstClr val="black"/>
                </a:solidFill>
              </a:rPr>
              <a:t>podmioty świadczące usługi w zakresie gospodarki odpadami w ramach realizacji zadań jednostek samorządu </a:t>
            </a:r>
            <a:r>
              <a:rPr lang="pl-PL" dirty="0" smtClean="0">
                <a:solidFill>
                  <a:prstClr val="black"/>
                </a:solidFill>
              </a:rPr>
              <a:t>terytorialnego,</a:t>
            </a:r>
            <a:endParaRPr lang="pl-PL" dirty="0">
              <a:solidFill>
                <a:prstClr val="black"/>
              </a:solidFill>
            </a:endParaRPr>
          </a:p>
          <a:p>
            <a:pPr marL="285750" indent="-285750" algn="just">
              <a:spcAft>
                <a:spcPts val="600"/>
              </a:spcAft>
              <a:buFont typeface="Arial" panose="020B0604020202020204" pitchFamily="34" charset="0"/>
              <a:buChar char="•"/>
            </a:pPr>
            <a:r>
              <a:rPr lang="pl-PL" b="1" dirty="0">
                <a:solidFill>
                  <a:schemeClr val="tx2"/>
                </a:solidFill>
              </a:rPr>
              <a:t>organizacje </a:t>
            </a:r>
            <a:r>
              <a:rPr lang="pl-PL" b="1" dirty="0" smtClean="0">
                <a:solidFill>
                  <a:schemeClr val="tx2"/>
                </a:solidFill>
              </a:rPr>
              <a:t>pozarządowe</a:t>
            </a:r>
            <a:r>
              <a:rPr lang="pl-PL" dirty="0">
                <a:solidFill>
                  <a:prstClr val="black"/>
                </a:solidFill>
              </a:rPr>
              <a:t>,</a:t>
            </a:r>
          </a:p>
          <a:p>
            <a:pPr marL="285750" indent="-285750" algn="just">
              <a:spcAft>
                <a:spcPts val="600"/>
              </a:spcAft>
              <a:buFont typeface="Arial" panose="020B0604020202020204" pitchFamily="34" charset="0"/>
              <a:buChar char="•"/>
            </a:pPr>
            <a:r>
              <a:rPr lang="pl-PL" dirty="0" smtClean="0">
                <a:solidFill>
                  <a:prstClr val="black"/>
                </a:solidFill>
              </a:rPr>
              <a:t>LGD,</a:t>
            </a:r>
            <a:endParaRPr lang="pl-PL" dirty="0">
              <a:solidFill>
                <a:prstClr val="black"/>
              </a:solidFill>
            </a:endParaRPr>
          </a:p>
          <a:p>
            <a:pPr marL="285750" indent="-285750" algn="just">
              <a:spcAft>
                <a:spcPts val="600"/>
              </a:spcAft>
              <a:buFont typeface="Arial" panose="020B0604020202020204" pitchFamily="34" charset="0"/>
              <a:buChar char="•"/>
            </a:pPr>
            <a:r>
              <a:rPr lang="pl-PL" dirty="0">
                <a:solidFill>
                  <a:prstClr val="black"/>
                </a:solidFill>
              </a:rPr>
              <a:t>spółdzielnie i wspólnoty </a:t>
            </a:r>
            <a:r>
              <a:rPr lang="pl-PL" dirty="0" smtClean="0">
                <a:solidFill>
                  <a:prstClr val="black"/>
                </a:solidFill>
              </a:rPr>
              <a:t>mieszkaniowe,</a:t>
            </a:r>
            <a:endParaRPr lang="pl-PL" dirty="0">
              <a:solidFill>
                <a:prstClr val="black"/>
              </a:solidFill>
            </a:endParaRPr>
          </a:p>
          <a:p>
            <a:pPr marL="285750" indent="-285750" algn="just">
              <a:spcAft>
                <a:spcPts val="600"/>
              </a:spcAft>
              <a:buFont typeface="Arial" panose="020B0604020202020204" pitchFamily="34" charset="0"/>
              <a:buChar char="•"/>
            </a:pPr>
            <a:r>
              <a:rPr lang="pl-PL" dirty="0" smtClean="0">
                <a:solidFill>
                  <a:prstClr val="black"/>
                </a:solidFill>
              </a:rPr>
              <a:t>MŚP,</a:t>
            </a:r>
            <a:endParaRPr lang="pl-PL" dirty="0">
              <a:solidFill>
                <a:prstClr val="black"/>
              </a:solidFill>
            </a:endParaRPr>
          </a:p>
          <a:p>
            <a:pPr marL="285750" indent="-285750" algn="just">
              <a:spcAft>
                <a:spcPts val="600"/>
              </a:spcAft>
              <a:buFont typeface="Arial" panose="020B0604020202020204" pitchFamily="34" charset="0"/>
              <a:buChar char="•"/>
            </a:pPr>
            <a:r>
              <a:rPr lang="pl-PL" dirty="0">
                <a:solidFill>
                  <a:prstClr val="black"/>
                </a:solidFill>
              </a:rPr>
              <a:t>organizacje badawcze i konsorcja </a:t>
            </a:r>
            <a:r>
              <a:rPr lang="pl-PL" dirty="0" smtClean="0">
                <a:solidFill>
                  <a:prstClr val="black"/>
                </a:solidFill>
              </a:rPr>
              <a:t>naukowe,</a:t>
            </a:r>
            <a:endParaRPr lang="pl-PL" dirty="0">
              <a:solidFill>
                <a:prstClr val="black"/>
              </a:solidFill>
            </a:endParaRPr>
          </a:p>
          <a:p>
            <a:pPr marL="285750" indent="-285750" algn="just">
              <a:spcAft>
                <a:spcPts val="600"/>
              </a:spcAft>
              <a:buFont typeface="Arial" panose="020B0604020202020204" pitchFamily="34" charset="0"/>
              <a:buChar char="•"/>
            </a:pPr>
            <a:r>
              <a:rPr lang="pl-PL" dirty="0">
                <a:solidFill>
                  <a:prstClr val="black"/>
                </a:solidFill>
              </a:rPr>
              <a:t>podmiot wdrażający instrument finansowy.</a:t>
            </a: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67</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8870379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81945" y="1196752"/>
            <a:ext cx="8640960" cy="5112568"/>
          </a:xfrm>
          <a:prstGeom prst="rect">
            <a:avLst/>
          </a:prstGeom>
        </p:spPr>
        <p:txBody>
          <a:bodyPr>
            <a:noAutofit/>
          </a:bodyPr>
          <a:lstStyle/>
          <a:p>
            <a:pPr marL="45720" algn="just">
              <a:buClr>
                <a:srgbClr val="0070C0"/>
              </a:buClr>
              <a:buSzPct val="100000"/>
              <a:defRPr/>
            </a:pPr>
            <a:endParaRPr lang="pl-PL" sz="2000" b="1" dirty="0" smtClean="0">
              <a:solidFill>
                <a:prstClr val="black"/>
              </a:solidFill>
            </a:endParaRPr>
          </a:p>
          <a:p>
            <a:pPr marL="45720" algn="just">
              <a:buClr>
                <a:srgbClr val="0070C0"/>
              </a:buClr>
              <a:buSzPct val="100000"/>
              <a:defRPr/>
            </a:pPr>
            <a:endParaRPr lang="pl-PL" sz="2000" b="1" dirty="0">
              <a:solidFill>
                <a:prstClr val="black"/>
              </a:solidFill>
            </a:endParaRPr>
          </a:p>
          <a:p>
            <a:pPr marL="45720" algn="just">
              <a:buClr>
                <a:srgbClr val="0070C0"/>
              </a:buClr>
              <a:buSzPct val="100000"/>
              <a:defRPr/>
            </a:pPr>
            <a:endParaRPr lang="pl-PL" sz="2000" b="1" dirty="0" smtClean="0">
              <a:solidFill>
                <a:prstClr val="black"/>
              </a:solidFill>
            </a:endParaRPr>
          </a:p>
          <a:p>
            <a:pPr marL="45720">
              <a:buClr>
                <a:srgbClr val="0070C0"/>
              </a:buClr>
              <a:buSzPct val="100000"/>
              <a:defRPr/>
            </a:pPr>
            <a:r>
              <a:rPr lang="pl-PL" sz="2000" b="1" dirty="0" smtClean="0">
                <a:solidFill>
                  <a:prstClr val="black"/>
                </a:solidFill>
              </a:rPr>
              <a:t>Cross-</a:t>
            </a:r>
            <a:r>
              <a:rPr lang="pl-PL" sz="2000" b="1" dirty="0" err="1" smtClean="0">
                <a:solidFill>
                  <a:prstClr val="black"/>
                </a:solidFill>
              </a:rPr>
              <a:t>financing</a:t>
            </a:r>
            <a:r>
              <a:rPr lang="pl-PL" sz="2000" b="1" dirty="0" smtClean="0">
                <a:solidFill>
                  <a:prstClr val="black"/>
                </a:solidFill>
              </a:rPr>
              <a:t> - </a:t>
            </a:r>
            <a:r>
              <a:rPr lang="pl-PL" sz="2000" dirty="0" smtClean="0">
                <a:solidFill>
                  <a:prstClr val="black"/>
                </a:solidFill>
              </a:rPr>
              <a:t>do </a:t>
            </a:r>
            <a:r>
              <a:rPr lang="pl-PL" sz="2000" dirty="0">
                <a:solidFill>
                  <a:prstClr val="black"/>
                </a:solidFill>
              </a:rPr>
              <a:t>10% wydatków kwalifikowanych </a:t>
            </a:r>
            <a:r>
              <a:rPr lang="pl-PL" sz="2000" dirty="0" smtClean="0">
                <a:solidFill>
                  <a:prstClr val="black"/>
                </a:solidFill>
              </a:rPr>
              <a:t>projektu - działania </a:t>
            </a:r>
            <a:r>
              <a:rPr lang="pl-PL" sz="2000" dirty="0">
                <a:solidFill>
                  <a:prstClr val="black"/>
                </a:solidFill>
              </a:rPr>
              <a:t>z zakresu edukacji ekologicznej promującej właściwe postępowanie z odpadami - jako uzupełniający element wparcia</a:t>
            </a:r>
            <a:r>
              <a:rPr lang="pl-PL" sz="2000" dirty="0" smtClean="0">
                <a:solidFill>
                  <a:prstClr val="black"/>
                </a:solidFill>
              </a:rPr>
              <a:t>.</a:t>
            </a:r>
          </a:p>
          <a:p>
            <a:pPr marL="45720">
              <a:buClr>
                <a:srgbClr val="0070C0"/>
              </a:buClr>
              <a:buSzPct val="100000"/>
              <a:defRPr/>
            </a:pPr>
            <a:endParaRPr lang="pl-PL" sz="2000" dirty="0" smtClean="0">
              <a:solidFill>
                <a:prstClr val="black"/>
              </a:solidFill>
            </a:endParaRPr>
          </a:p>
          <a:p>
            <a:pPr marL="45720">
              <a:buClr>
                <a:srgbClr val="0070C0"/>
              </a:buClr>
              <a:buSzPct val="100000"/>
              <a:defRPr/>
            </a:pPr>
            <a:endParaRPr lang="pl-PL" sz="2000" dirty="0">
              <a:solidFill>
                <a:prstClr val="black"/>
              </a:solidFill>
            </a:endParaRPr>
          </a:p>
          <a:p>
            <a:pPr marL="45720">
              <a:buClr>
                <a:srgbClr val="0070C0"/>
              </a:buClr>
              <a:buSzPct val="100000"/>
              <a:defRPr/>
            </a:pPr>
            <a:r>
              <a:rPr lang="pl-PL" sz="2000" b="1" dirty="0" smtClean="0">
                <a:solidFill>
                  <a:prstClr val="black"/>
                </a:solidFill>
              </a:rPr>
              <a:t>Warunki </a:t>
            </a:r>
            <a:r>
              <a:rPr lang="pl-PL" sz="2000" b="1" dirty="0">
                <a:solidFill>
                  <a:prstClr val="black"/>
                </a:solidFill>
              </a:rPr>
              <a:t>uwzględniania dochodu w projekcie </a:t>
            </a:r>
            <a:r>
              <a:rPr lang="pl-PL" sz="2000" dirty="0" smtClean="0">
                <a:solidFill>
                  <a:prstClr val="black"/>
                </a:solidFill>
              </a:rPr>
              <a:t>- </a:t>
            </a:r>
            <a:r>
              <a:rPr lang="pl-PL" sz="2000" dirty="0">
                <a:solidFill>
                  <a:prstClr val="black"/>
                </a:solidFill>
              </a:rPr>
              <a:t>Ryczałt – stawka ryczałtowa wskazana dla odpadów stałych – 20</a:t>
            </a:r>
            <a:r>
              <a:rPr lang="pl-PL" sz="2000" dirty="0" smtClean="0">
                <a:solidFill>
                  <a:prstClr val="black"/>
                </a:solidFill>
              </a:rPr>
              <a:t>%.</a:t>
            </a:r>
          </a:p>
          <a:p>
            <a:pPr marL="45720" algn="just">
              <a:buClr>
                <a:srgbClr val="0070C0"/>
              </a:buClr>
              <a:buSzPct val="100000"/>
              <a:defRPr/>
            </a:pPr>
            <a:endParaRPr lang="pl-PL" sz="2000" b="1" dirty="0" smtClean="0">
              <a:solidFill>
                <a:prstClr val="black"/>
              </a:solidFill>
            </a:endParaRPr>
          </a:p>
          <a:p>
            <a:pPr marL="45720" algn="just">
              <a:buClr>
                <a:srgbClr val="0070C0"/>
              </a:buClr>
              <a:buSzPct val="100000"/>
              <a:defRPr/>
            </a:pPr>
            <a:endParaRPr lang="pl-PL" sz="2000" b="1" dirty="0">
              <a:solidFill>
                <a:prstClr val="black"/>
              </a:solidFill>
            </a:endParaRPr>
          </a:p>
          <a:p>
            <a:pPr marL="45720" algn="just">
              <a:buClr>
                <a:srgbClr val="0070C0"/>
              </a:buClr>
              <a:buSzPct val="100000"/>
              <a:defRPr/>
            </a:pPr>
            <a:r>
              <a:rPr lang="pl-PL" sz="2000" dirty="0" smtClean="0">
                <a:solidFill>
                  <a:prstClr val="black"/>
                </a:solidFill>
              </a:rPr>
              <a:t>Minimalna </a:t>
            </a:r>
            <a:r>
              <a:rPr lang="pl-PL" sz="2000" dirty="0">
                <a:solidFill>
                  <a:prstClr val="black"/>
                </a:solidFill>
              </a:rPr>
              <a:t>wartość projektu – 100 tys. PLN. </a:t>
            </a:r>
          </a:p>
          <a:p>
            <a:pPr marL="45720" algn="just">
              <a:buClr>
                <a:srgbClr val="0070C0"/>
              </a:buClr>
              <a:buSzPct val="100000"/>
              <a:defRPr/>
            </a:pPr>
            <a:endParaRPr lang="pl-PL" sz="2000" b="1" dirty="0" smtClean="0">
              <a:solidFill>
                <a:prstClr val="black"/>
              </a:solidFill>
            </a:endParaRP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68</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3554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81945" y="1916832"/>
            <a:ext cx="8640960" cy="5112568"/>
          </a:xfrm>
          <a:prstGeom prst="rect">
            <a:avLst/>
          </a:prstGeom>
        </p:spPr>
        <p:txBody>
          <a:bodyPr>
            <a:noAutofit/>
          </a:bodyPr>
          <a:lstStyle/>
          <a:p>
            <a:pPr marL="45720" algn="just">
              <a:buClr>
                <a:srgbClr val="0070C0"/>
              </a:buClr>
              <a:buSzPct val="100000"/>
              <a:defRPr/>
            </a:pPr>
            <a:endParaRPr lang="pl-PL" sz="2000" b="1" dirty="0" smtClean="0">
              <a:solidFill>
                <a:prstClr val="black"/>
              </a:solidFill>
            </a:endParaRPr>
          </a:p>
          <a:p>
            <a:r>
              <a:rPr lang="pl-PL" b="1" dirty="0" smtClean="0">
                <a:solidFill>
                  <a:prstClr val="black"/>
                </a:solidFill>
              </a:rPr>
              <a:t>Pomoc Publiczna </a:t>
            </a:r>
            <a:r>
              <a:rPr lang="pl-PL" dirty="0" smtClean="0">
                <a:solidFill>
                  <a:prstClr val="black"/>
                </a:solidFill>
              </a:rPr>
              <a:t>- </a:t>
            </a:r>
            <a:r>
              <a:rPr lang="pl-PL" dirty="0">
                <a:solidFill>
                  <a:prstClr val="black"/>
                </a:solidFill>
              </a:rPr>
              <a:t>w</a:t>
            </a:r>
            <a:r>
              <a:rPr lang="pl-PL" dirty="0" smtClean="0">
                <a:solidFill>
                  <a:prstClr val="black"/>
                </a:solidFill>
              </a:rPr>
              <a:t> </a:t>
            </a:r>
            <a:r>
              <a:rPr lang="pl-PL" dirty="0">
                <a:solidFill>
                  <a:prstClr val="black"/>
                </a:solidFill>
              </a:rPr>
              <a:t>przypadku wsparcia stanowiącego pomoc publiczną, udzielaną w ramach realizacji programu, znajdą </a:t>
            </a:r>
            <a:r>
              <a:rPr lang="pl-PL" dirty="0" smtClean="0">
                <a:solidFill>
                  <a:prstClr val="black"/>
                </a:solidFill>
              </a:rPr>
              <a:t>zastosowanie </a:t>
            </a:r>
            <a:r>
              <a:rPr lang="pl-PL" dirty="0">
                <a:solidFill>
                  <a:prstClr val="black"/>
                </a:solidFill>
              </a:rPr>
              <a:t>właściwe przepisy prawa wspólnotowego i krajowego dotyczące zasad udzielania tej pomocy, obowiązujące w momencie udzielania wsparcia</a:t>
            </a:r>
            <a:r>
              <a:rPr lang="pl-PL" dirty="0" smtClean="0">
                <a:solidFill>
                  <a:prstClr val="black"/>
                </a:solidFill>
              </a:rPr>
              <a:t>.</a:t>
            </a:r>
          </a:p>
          <a:p>
            <a:endParaRPr lang="pl-PL" dirty="0">
              <a:solidFill>
                <a:prstClr val="black"/>
              </a:solidFill>
            </a:endParaRPr>
          </a:p>
          <a:p>
            <a:pPr marL="285750" indent="-285750">
              <a:buFont typeface="Arial" panose="020B0604020202020204" pitchFamily="34" charset="0"/>
              <a:buChar char="•"/>
            </a:pPr>
            <a:r>
              <a:rPr lang="pl-PL" dirty="0" smtClean="0">
                <a:solidFill>
                  <a:prstClr val="black"/>
                </a:solidFill>
              </a:rPr>
              <a:t>GBER </a:t>
            </a:r>
            <a:r>
              <a:rPr lang="pl-PL" dirty="0">
                <a:solidFill>
                  <a:prstClr val="black"/>
                </a:solidFill>
              </a:rPr>
              <a:t>(rozporządzenie Komisji (UE) nr 651/2014 z dn. 17 czerwca 2014. uznające niektóre rodzaje pomocy za zgodne z rynkiem wewnętrznym w zastosowaniu art. 107 i 108 Traktatu (art. 47 Pomoc inwestycyjna na recykling i ponowne wykorzystanie odpadów);</a:t>
            </a:r>
          </a:p>
          <a:p>
            <a:pPr marL="285750" indent="-285750">
              <a:buFont typeface="Arial" panose="020B0604020202020204" pitchFamily="34" charset="0"/>
              <a:buChar char="•"/>
            </a:pPr>
            <a:r>
              <a:rPr lang="pl-PL" dirty="0">
                <a:solidFill>
                  <a:prstClr val="black"/>
                </a:solidFill>
              </a:rPr>
              <a:t>Rozporządzenie Komisji (UE) nr 1407/2013 – rozporządzenie w sprawie udzielania pomocy </a:t>
            </a:r>
            <a:r>
              <a:rPr lang="pl-PL" i="1" dirty="0">
                <a:solidFill>
                  <a:prstClr val="black"/>
                </a:solidFill>
              </a:rPr>
              <a:t>de </a:t>
            </a:r>
            <a:r>
              <a:rPr lang="pl-PL" i="1" dirty="0" err="1">
                <a:solidFill>
                  <a:prstClr val="black"/>
                </a:solidFill>
              </a:rPr>
              <a:t>minimis</a:t>
            </a:r>
            <a:r>
              <a:rPr lang="pl-PL" i="1" dirty="0">
                <a:solidFill>
                  <a:prstClr val="black"/>
                </a:solidFill>
              </a:rPr>
              <a:t> </a:t>
            </a:r>
            <a:r>
              <a:rPr lang="pl-PL" dirty="0">
                <a:solidFill>
                  <a:prstClr val="black"/>
                </a:solidFill>
              </a:rPr>
              <a:t>w ramach regionalnych programów operacyjnych;</a:t>
            </a:r>
          </a:p>
          <a:p>
            <a:pPr marL="285750" indent="-285750">
              <a:buFont typeface="Arial" panose="020B0604020202020204" pitchFamily="34" charset="0"/>
              <a:buChar char="•"/>
            </a:pPr>
            <a:r>
              <a:rPr lang="pl-PL" dirty="0">
                <a:solidFill>
                  <a:prstClr val="black"/>
                </a:solidFill>
              </a:rPr>
              <a:t>Wytyczne w zakresie reguł dofinansowania z programów operacyjnych podmiotów realizujących obowiązek świadczenia usług publicznych w ramach zadań własnych jednostek samorządu terytorialnego w gospodarce odpadami.</a:t>
            </a:r>
            <a:endParaRPr lang="pl-PL" dirty="0" smtClean="0">
              <a:solidFill>
                <a:prstClr val="black"/>
              </a:solidFill>
            </a:endParaRP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69</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17416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486" y="340894"/>
            <a:ext cx="4248018" cy="416745"/>
          </a:xfrm>
          <a:prstGeom prst="rect">
            <a:avLst/>
          </a:prstGeom>
        </p:spPr>
      </p:pic>
      <p:pic>
        <p:nvPicPr>
          <p:cNvPr id="4" name="Symbol zastępczy zawartości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64142" y="1124744"/>
            <a:ext cx="6192688" cy="5328592"/>
          </a:xfrm>
          <a:prstGeom prst="rect">
            <a:avLst/>
          </a:prstGeom>
          <a:noFill/>
        </p:spPr>
      </p:pic>
    </p:spTree>
    <p:extLst>
      <p:ext uri="{BB962C8B-B14F-4D97-AF65-F5344CB8AC3E}">
        <p14:creationId xmlns:p14="http://schemas.microsoft.com/office/powerpoint/2010/main" val="517372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498139"/>
            <a:ext cx="8712968" cy="830997"/>
          </a:xfrm>
          <a:prstGeom prst="rect">
            <a:avLst/>
          </a:prstGeom>
        </p:spPr>
        <p:txBody>
          <a:bodyPr wrap="square">
            <a:spAutoFit/>
          </a:bodyPr>
          <a:lstStyle/>
          <a:p>
            <a:pPr algn="just"/>
            <a:r>
              <a:rPr lang="pl-PL" sz="2000" b="1" dirty="0">
                <a:solidFill>
                  <a:schemeClr val="tx2"/>
                </a:solidFill>
              </a:rPr>
              <a:t>Działanie </a:t>
            </a:r>
            <a:r>
              <a:rPr lang="pl-PL" sz="2000" b="1" dirty="0" smtClean="0">
                <a:solidFill>
                  <a:schemeClr val="tx2"/>
                </a:solidFill>
              </a:rPr>
              <a:t>4.3 Dziedzictwo kulturowe</a:t>
            </a:r>
            <a:endParaRPr lang="pl-PL" sz="2000" b="1" dirty="0">
              <a:solidFill>
                <a:schemeClr val="tx2"/>
              </a:solidFill>
              <a:effectLst>
                <a:outerShdw blurRad="38100" dist="38100" dir="2700000" algn="tl">
                  <a:srgbClr val="000000">
                    <a:alpha val="43137"/>
                  </a:srgbClr>
                </a:outerShdw>
              </a:effectLst>
            </a:endParaRPr>
          </a:p>
          <a:p>
            <a:pPr algn="just"/>
            <a:endParaRPr lang="pl-PL" sz="2800" b="1" dirty="0" smtClean="0">
              <a:effectLst>
                <a:outerShdw blurRad="38100" dist="38100" dir="2700000" algn="tl">
                  <a:srgbClr val="000000">
                    <a:alpha val="43137"/>
                  </a:srgbClr>
                </a:outerShdw>
              </a:effectLst>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11" name="pole tekstowe 10"/>
          <p:cNvSpPr txBox="1"/>
          <p:nvPr/>
        </p:nvSpPr>
        <p:spPr>
          <a:xfrm>
            <a:off x="251520" y="2503924"/>
            <a:ext cx="8560822" cy="3754874"/>
          </a:xfrm>
          <a:prstGeom prst="rect">
            <a:avLst/>
          </a:prstGeom>
          <a:noFill/>
        </p:spPr>
        <p:txBody>
          <a:bodyPr wrap="square" rtlCol="0">
            <a:spAutoFit/>
          </a:bodyPr>
          <a:lstStyle/>
          <a:p>
            <a:endParaRPr lang="pl-PL" b="1" dirty="0" smtClean="0"/>
          </a:p>
          <a:p>
            <a:pPr algn="just"/>
            <a:r>
              <a:rPr lang="pl-PL" sz="2000" dirty="0" smtClean="0"/>
              <a:t>Poddziałanie </a:t>
            </a:r>
            <a:r>
              <a:rPr lang="pl-PL" sz="2000" dirty="0"/>
              <a:t>nr </a:t>
            </a:r>
            <a:r>
              <a:rPr lang="pl-PL" sz="2000" dirty="0" smtClean="0"/>
              <a:t>4.3.1</a:t>
            </a:r>
            <a:r>
              <a:rPr lang="pl-PL" sz="2000" b="1" dirty="0"/>
              <a:t>		</a:t>
            </a:r>
            <a:endParaRPr lang="pl-PL" sz="2000" dirty="0"/>
          </a:p>
          <a:p>
            <a:pPr algn="just"/>
            <a:r>
              <a:rPr lang="pl-PL" sz="2000" dirty="0"/>
              <a:t>	– </a:t>
            </a:r>
            <a:r>
              <a:rPr lang="pl-PL" sz="2000" b="1" dirty="0"/>
              <a:t>konkursy </a:t>
            </a:r>
            <a:r>
              <a:rPr lang="pl-PL" sz="2000" b="1" dirty="0" smtClean="0"/>
              <a:t>horyzontalne </a:t>
            </a:r>
            <a:r>
              <a:rPr lang="pl-PL" sz="2000" dirty="0" smtClean="0"/>
              <a:t>				</a:t>
            </a:r>
            <a:r>
              <a:rPr lang="pl-PL" sz="2000" dirty="0"/>
              <a:t> </a:t>
            </a:r>
            <a:r>
              <a:rPr lang="pl-PL" sz="2000" dirty="0" smtClean="0"/>
              <a:t>     18</a:t>
            </a:r>
            <a:r>
              <a:rPr lang="pl-PL" sz="2000" dirty="0"/>
              <a:t> 500 000</a:t>
            </a:r>
            <a:r>
              <a:rPr lang="pl-PL" sz="2000" dirty="0" smtClean="0"/>
              <a:t> EUR</a:t>
            </a:r>
            <a:endParaRPr lang="pl-PL" sz="2000" dirty="0"/>
          </a:p>
          <a:p>
            <a:pPr lvl="0"/>
            <a:endParaRPr lang="pl-PL" sz="2000" dirty="0" smtClean="0">
              <a:solidFill>
                <a:prstClr val="black"/>
              </a:solidFill>
            </a:endParaRPr>
          </a:p>
          <a:p>
            <a:pPr lvl="0"/>
            <a:r>
              <a:rPr lang="pl-PL" sz="2000" dirty="0" smtClean="0">
                <a:solidFill>
                  <a:prstClr val="black"/>
                </a:solidFill>
              </a:rPr>
              <a:t>Poddziałanie </a:t>
            </a:r>
            <a:r>
              <a:rPr lang="pl-PL" sz="2000" dirty="0">
                <a:solidFill>
                  <a:prstClr val="black"/>
                </a:solidFill>
              </a:rPr>
              <a:t>nr </a:t>
            </a:r>
            <a:r>
              <a:rPr lang="pl-PL" sz="2000" dirty="0" smtClean="0"/>
              <a:t>4.3</a:t>
            </a:r>
            <a:r>
              <a:rPr lang="pl-PL" sz="2000" dirty="0" smtClean="0">
                <a:solidFill>
                  <a:prstClr val="black"/>
                </a:solidFill>
              </a:rPr>
              <a:t>.2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Wrocławskiego Obszaru </a:t>
            </a:r>
            <a:r>
              <a:rPr lang="pl-PL" sz="2000" b="1" dirty="0" smtClean="0">
                <a:solidFill>
                  <a:prstClr val="black"/>
                </a:solidFill>
              </a:rPr>
              <a:t>Funkcjonalnego </a:t>
            </a:r>
            <a:r>
              <a:rPr lang="pl-PL" sz="2000" dirty="0" smtClean="0">
                <a:solidFill>
                  <a:prstClr val="black"/>
                </a:solidFill>
              </a:rPr>
              <a:t>	</a:t>
            </a:r>
            <a:r>
              <a:rPr lang="pl-PL" sz="2000" dirty="0">
                <a:solidFill>
                  <a:prstClr val="black"/>
                </a:solidFill>
              </a:rPr>
              <a:t> </a:t>
            </a:r>
            <a:r>
              <a:rPr lang="pl-PL" sz="2000" dirty="0" smtClean="0">
                <a:solidFill>
                  <a:prstClr val="black"/>
                </a:solidFill>
              </a:rPr>
              <a:t>       </a:t>
            </a:r>
            <a:r>
              <a:rPr lang="pl-PL" sz="2000" dirty="0" smtClean="0"/>
              <a:t>4</a:t>
            </a:r>
            <a:r>
              <a:rPr lang="pl-PL" sz="2000" dirty="0"/>
              <a:t> 500 000</a:t>
            </a:r>
            <a:r>
              <a:rPr lang="pl-PL" sz="2000" dirty="0" smtClean="0"/>
              <a:t> </a:t>
            </a:r>
            <a:r>
              <a:rPr lang="pl-PL" sz="2000" dirty="0"/>
              <a:t>EUR</a:t>
            </a:r>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smtClean="0"/>
              <a:t>4.3</a:t>
            </a:r>
            <a:r>
              <a:rPr lang="pl-PL" sz="2000" dirty="0" smtClean="0">
                <a:solidFill>
                  <a:prstClr val="black"/>
                </a:solidFill>
              </a:rPr>
              <a:t>.3</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Jeleniogórskiej </a:t>
            </a:r>
            <a:r>
              <a:rPr lang="pl-PL" sz="2000" dirty="0" smtClean="0">
                <a:solidFill>
                  <a:prstClr val="black"/>
                </a:solidFill>
              </a:rPr>
              <a:t>			        </a:t>
            </a:r>
            <a:r>
              <a:rPr lang="pl-PL" sz="2000" dirty="0" smtClean="0"/>
              <a:t>4</a:t>
            </a:r>
            <a:r>
              <a:rPr lang="pl-PL" sz="2000" dirty="0"/>
              <a:t> 000 000 </a:t>
            </a:r>
            <a:r>
              <a:rPr lang="pl-PL" sz="2000" dirty="0" smtClean="0"/>
              <a:t>EUR</a:t>
            </a:r>
            <a:endParaRPr lang="pl-PL" sz="2000" dirty="0"/>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smtClean="0"/>
              <a:t>4.3</a:t>
            </a:r>
            <a:r>
              <a:rPr lang="pl-PL" sz="2000" dirty="0" smtClean="0">
                <a:solidFill>
                  <a:prstClr val="black"/>
                </a:solidFill>
              </a:rPr>
              <a:t>.4 </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Wałbrzyskiej </a:t>
            </a:r>
            <a:r>
              <a:rPr lang="pl-PL" sz="2000" dirty="0" smtClean="0">
                <a:solidFill>
                  <a:prstClr val="black"/>
                </a:solidFill>
              </a:rPr>
              <a:t>			        </a:t>
            </a:r>
            <a:r>
              <a:rPr lang="pl-PL" sz="2000" dirty="0" smtClean="0"/>
              <a:t>3 </a:t>
            </a:r>
            <a:r>
              <a:rPr lang="pl-PL" sz="2000" dirty="0"/>
              <a:t>000 000 </a:t>
            </a:r>
            <a:r>
              <a:rPr lang="pl-PL" sz="2000" dirty="0" smtClean="0"/>
              <a:t>EUR</a:t>
            </a:r>
            <a:endParaRPr lang="pl-PL" sz="2000" dirty="0">
              <a:solidFill>
                <a:prstClr val="black"/>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70</a:t>
            </a:fld>
            <a:endParaRPr lang="pl-PL"/>
          </a:p>
        </p:txBody>
      </p:sp>
      <p:sp>
        <p:nvSpPr>
          <p:cNvPr id="12"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721117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1" name="Symbol zastępczy zawartości 5"/>
          <p:cNvSpPr txBox="1">
            <a:spLocks/>
          </p:cNvSpPr>
          <p:nvPr/>
        </p:nvSpPr>
        <p:spPr>
          <a:xfrm>
            <a:off x="251520" y="980728"/>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5" name="pole tekstowe 14"/>
          <p:cNvSpPr txBox="1"/>
          <p:nvPr/>
        </p:nvSpPr>
        <p:spPr>
          <a:xfrm>
            <a:off x="473149" y="1484784"/>
            <a:ext cx="8064896" cy="4862870"/>
          </a:xfrm>
          <a:prstGeom prst="rect">
            <a:avLst/>
          </a:prstGeom>
          <a:noFill/>
        </p:spPr>
        <p:txBody>
          <a:bodyPr wrap="square" rtlCol="0">
            <a:spAutoFit/>
          </a:bodyPr>
          <a:lstStyle/>
          <a:p>
            <a:r>
              <a:rPr lang="pl-PL" sz="2000" b="1" dirty="0"/>
              <a:t>Typy </a:t>
            </a:r>
            <a:r>
              <a:rPr lang="pl-PL" sz="2000" b="1" dirty="0" smtClean="0"/>
              <a:t>projektów</a:t>
            </a:r>
          </a:p>
          <a:p>
            <a:endParaRPr lang="pl-PL" sz="2000" b="1" dirty="0" smtClean="0"/>
          </a:p>
          <a:p>
            <a:pPr algn="ctr"/>
            <a:endParaRPr lang="pl-PL" sz="800" b="1" dirty="0" smtClean="0"/>
          </a:p>
          <a:p>
            <a:pPr marL="625475" lvl="0" indent="-625475">
              <a:tabLst>
                <a:tab pos="625475" algn="l"/>
              </a:tabLst>
            </a:pPr>
            <a:r>
              <a:rPr lang="pl-PL" b="1" dirty="0" smtClean="0"/>
              <a:t>4.3.A.	</a:t>
            </a:r>
            <a:r>
              <a:rPr lang="pl-PL" dirty="0" smtClean="0"/>
              <a:t>Zabytki </a:t>
            </a:r>
            <a:r>
              <a:rPr lang="pl-PL" dirty="0"/>
              <a:t>nieruchome, wpisane do rejestru prowadzonego przez Wojewódzki Urząd Ochrony Zabytków we </a:t>
            </a:r>
            <a:r>
              <a:rPr lang="pl-PL" dirty="0" smtClean="0"/>
              <a:t>Wrocławiu (może </a:t>
            </a:r>
            <a:r>
              <a:rPr lang="pl-PL" dirty="0"/>
              <a:t>ulec zmianie ze względu na trwające prace nad Linią </a:t>
            </a:r>
            <a:r>
              <a:rPr lang="pl-PL" dirty="0" smtClean="0"/>
              <a:t>Demarkacyjną) </a:t>
            </a:r>
            <a:r>
              <a:rPr lang="pl-PL" dirty="0"/>
              <a:t>wraz z ich </a:t>
            </a:r>
            <a:r>
              <a:rPr lang="pl-PL" dirty="0" smtClean="0"/>
              <a:t>otoczeniem, w</a:t>
            </a:r>
            <a:r>
              <a:rPr lang="pl-PL" dirty="0"/>
              <a:t> tym:</a:t>
            </a:r>
          </a:p>
          <a:p>
            <a:pPr marL="800100" lvl="1" indent="-342900">
              <a:buFont typeface="Arial" panose="020B0604020202020204" pitchFamily="34" charset="0"/>
              <a:buChar char="•"/>
            </a:pPr>
            <a:r>
              <a:rPr lang="pl-PL" sz="1600" dirty="0"/>
              <a:t>konserwacja, restauracja oraz roboty budowlane;</a:t>
            </a:r>
          </a:p>
          <a:p>
            <a:pPr marL="800100" lvl="1" indent="-342900">
              <a:buFont typeface="Arial" panose="020B0604020202020204" pitchFamily="34" charset="0"/>
              <a:buChar char="•"/>
            </a:pPr>
            <a:r>
              <a:rPr lang="pl-PL" sz="1600" dirty="0"/>
              <a:t>przystosowanie obiektów do pełnienia przez nie nowych funkcji (w szczególności do prowadzenia działalności kulturalnej i turystycznej) wraz z zakupem niezbędnego sprzętu/wyposażenia;</a:t>
            </a:r>
          </a:p>
          <a:p>
            <a:endParaRPr lang="pl-PL" sz="1600" dirty="0" smtClean="0"/>
          </a:p>
          <a:p>
            <a:pPr lvl="1"/>
            <a:r>
              <a:rPr lang="pl-PL" sz="1600" dirty="0" smtClean="0"/>
              <a:t>Jako </a:t>
            </a:r>
            <a:r>
              <a:rPr lang="pl-PL" sz="1600" dirty="0"/>
              <a:t>uzupełniający element wyżej wymienionych projektów będą mogły być realizowane:</a:t>
            </a:r>
          </a:p>
          <a:p>
            <a:pPr marL="800100" lvl="1" indent="-342900">
              <a:buFont typeface="Arial" panose="020B0604020202020204" pitchFamily="34" charset="0"/>
              <a:buChar char="•"/>
            </a:pPr>
            <a:r>
              <a:rPr lang="pl-PL" sz="1600" dirty="0"/>
              <a:t>dostosowanie infrastruktury do potrzeb osób niepełnosprawnych;</a:t>
            </a:r>
          </a:p>
          <a:p>
            <a:pPr marL="800100" lvl="1" indent="-342900">
              <a:buFont typeface="Arial" panose="020B0604020202020204" pitchFamily="34" charset="0"/>
              <a:buChar char="•"/>
            </a:pPr>
            <a:r>
              <a:rPr lang="pl-PL" sz="1600" dirty="0"/>
              <a:t>adaptacja i zastosowanie środków ochrony (np. przeciwwłamaniowej i przeciwpożarowej); </a:t>
            </a:r>
          </a:p>
          <a:p>
            <a:pPr marL="800100" lvl="1" indent="-342900">
              <a:buFont typeface="Arial" panose="020B0604020202020204" pitchFamily="34" charset="0"/>
              <a:buChar char="•"/>
            </a:pPr>
            <a:r>
              <a:rPr lang="pl-PL" sz="1600" dirty="0"/>
              <a:t>przedsięwzięcia dotyczące infrastruktury towarzyszącej (np. parkingi, chodniki, drogi) – do 15% wartości projektu;</a:t>
            </a:r>
          </a:p>
          <a:p>
            <a:pPr marL="800100" lvl="1" indent="-342900">
              <a:buFont typeface="Arial" panose="020B0604020202020204" pitchFamily="34" charset="0"/>
              <a:buChar char="•"/>
            </a:pPr>
            <a:r>
              <a:rPr lang="pl-PL" sz="1600" dirty="0"/>
              <a:t>konserwacja, restauracja zabytków ruchomych znajdujących się w ww. zabytkach nieruchomych objętych wsparciem). </a:t>
            </a:r>
            <a:endParaRPr lang="pl-PL" sz="1600" b="1" dirty="0"/>
          </a:p>
        </p:txBody>
      </p:sp>
      <p:sp>
        <p:nvSpPr>
          <p:cNvPr id="13" name="pole tekstowe 12"/>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71</a:t>
            </a:fld>
            <a:endParaRPr lang="pl-PL"/>
          </a:p>
        </p:txBody>
      </p:sp>
      <p:sp>
        <p:nvSpPr>
          <p:cNvPr id="14"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8446445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rostokąt 2"/>
          <p:cNvSpPr/>
          <p:nvPr/>
        </p:nvSpPr>
        <p:spPr>
          <a:xfrm>
            <a:off x="467544" y="1412776"/>
            <a:ext cx="7992888" cy="5078313"/>
          </a:xfrm>
          <a:prstGeom prst="rect">
            <a:avLst/>
          </a:prstGeom>
        </p:spPr>
        <p:txBody>
          <a:bodyPr wrap="square">
            <a:spAutoFit/>
          </a:bodyPr>
          <a:lstStyle/>
          <a:p>
            <a:pPr lvl="0"/>
            <a:r>
              <a:rPr lang="pl-PL" b="1" dirty="0" smtClean="0"/>
              <a:t>4.3.B. </a:t>
            </a:r>
            <a:r>
              <a:rPr lang="pl-PL" dirty="0" smtClean="0"/>
              <a:t>Instytucje </a:t>
            </a:r>
            <a:r>
              <a:rPr lang="pl-PL" dirty="0"/>
              <a:t>kultury, w tym: </a:t>
            </a:r>
          </a:p>
          <a:p>
            <a:pPr marL="625475" lvl="1" indent="-263525">
              <a:buFont typeface="Arial" panose="020B0604020202020204" pitchFamily="34" charset="0"/>
              <a:buChar char="•"/>
              <a:tabLst>
                <a:tab pos="625475" algn="l"/>
              </a:tabLst>
            </a:pPr>
            <a:r>
              <a:rPr lang="pl-PL" dirty="0"/>
              <a:t>przebudowa/rozbudowa obiektów zajmowanych przez te instytucje (wraz </a:t>
            </a:r>
            <a:r>
              <a:rPr lang="pl-PL" dirty="0" smtClean="0"/>
              <a:t>z zakupem </a:t>
            </a:r>
            <a:r>
              <a:rPr lang="pl-PL" dirty="0"/>
              <a:t>niezbędnego sprzętu), w tym zastosowanie rozwiązań energooszczędnych zmniejszających ogólne koszty eksploatacji;</a:t>
            </a:r>
          </a:p>
          <a:p>
            <a:pPr marL="625475" lvl="1" indent="-263525">
              <a:buFont typeface="Arial" panose="020B0604020202020204" pitchFamily="34" charset="0"/>
              <a:buChar char="•"/>
              <a:tabLst>
                <a:tab pos="625475" algn="l"/>
              </a:tabLst>
            </a:pPr>
            <a:r>
              <a:rPr lang="pl-PL" dirty="0"/>
              <a:t>doposażenie w sprzęt (w tym informatyczny), niezbędny do rozwoju oferty kulturalnej odpowiadającej na nowe potrzeby w obszarze działalności kulturalnej wynikające z rozwoju technicznego oraz przemian społecznych we współczesnej gospodarce; </a:t>
            </a:r>
          </a:p>
          <a:p>
            <a:pPr marL="625475" lvl="1" indent="-263525">
              <a:buFont typeface="Arial" panose="020B0604020202020204" pitchFamily="34" charset="0"/>
              <a:buChar char="•"/>
              <a:tabLst>
                <a:tab pos="625475" algn="l"/>
              </a:tabLst>
            </a:pPr>
            <a:r>
              <a:rPr lang="pl-PL" dirty="0"/>
              <a:t>oprogramowania komputerowe ułatwiające wewnętrzne zarządzanie w instytucji.</a:t>
            </a:r>
          </a:p>
          <a:p>
            <a:r>
              <a:rPr lang="pl-PL" dirty="0"/>
              <a:t> </a:t>
            </a:r>
            <a:endParaRPr lang="pl-PL" dirty="0" smtClean="0"/>
          </a:p>
          <a:p>
            <a:endParaRPr lang="pl-PL" dirty="0"/>
          </a:p>
          <a:p>
            <a:endParaRPr lang="pl-PL" dirty="0" smtClean="0"/>
          </a:p>
          <a:p>
            <a:r>
              <a:rPr lang="pl-PL" u="sng" dirty="0"/>
              <a:t>Nie będą finansowane</a:t>
            </a:r>
            <a:r>
              <a:rPr lang="pl-PL" dirty="0"/>
              <a:t>:</a:t>
            </a:r>
          </a:p>
          <a:p>
            <a:pPr marL="342900" lvl="0" indent="-342900">
              <a:buFont typeface="+mj-lt"/>
              <a:buAutoNum type="arabicPeriod"/>
            </a:pPr>
            <a:r>
              <a:rPr lang="pl-PL" dirty="0"/>
              <a:t>projekty dotyczące organizacji imprez o charakterze kulturalnym, takich jak wystawy, festiwale;</a:t>
            </a:r>
          </a:p>
          <a:p>
            <a:pPr marL="342900" indent="-342900">
              <a:buFont typeface="+mj-lt"/>
              <a:buAutoNum type="arabicPeriod"/>
            </a:pPr>
            <a:r>
              <a:rPr lang="pl-PL" dirty="0"/>
              <a:t>budowa nowej infrastruktury kulturalnej;</a:t>
            </a:r>
          </a:p>
          <a:p>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72</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4958187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980728"/>
            <a:ext cx="8640960" cy="5040560"/>
          </a:xfrm>
          <a:prstGeom prst="rect">
            <a:avLst/>
          </a:prstGeom>
        </p:spPr>
        <p:txBody>
          <a:bodyPr>
            <a:noAutofit/>
          </a:bodyPr>
          <a:lstStyle/>
          <a:p>
            <a:pPr marL="45720" algn="just">
              <a:buClr>
                <a:srgbClr val="0070C0"/>
              </a:buClr>
              <a:buSzPct val="100000"/>
              <a:defRPr/>
            </a:pPr>
            <a:r>
              <a:rPr lang="pl-PL" sz="2000" b="1" dirty="0" smtClean="0">
                <a:solidFill>
                  <a:prstClr val="black"/>
                </a:solidFill>
                <a:latin typeface="Calibri" panose="020F0502020204030204" pitchFamily="34" charset="0"/>
              </a:rPr>
              <a:t>Typy beneficjentów</a:t>
            </a:r>
          </a:p>
        </p:txBody>
      </p:sp>
      <p:sp>
        <p:nvSpPr>
          <p:cNvPr id="3" name="Prostokąt 2"/>
          <p:cNvSpPr/>
          <p:nvPr/>
        </p:nvSpPr>
        <p:spPr>
          <a:xfrm>
            <a:off x="387406" y="1584950"/>
            <a:ext cx="8424936" cy="4724370"/>
          </a:xfrm>
          <a:prstGeom prst="rect">
            <a:avLst/>
          </a:prstGeom>
        </p:spPr>
        <p:txBody>
          <a:bodyPr wrap="square">
            <a:spAutoFit/>
          </a:bodyPr>
          <a:lstStyle/>
          <a:p>
            <a:pPr marL="285750" lvl="0" indent="-285750">
              <a:spcAft>
                <a:spcPts val="600"/>
              </a:spcAft>
              <a:buFont typeface="Arial" panose="020B0604020202020204" pitchFamily="34" charset="0"/>
              <a:buChar char="•"/>
            </a:pPr>
            <a:r>
              <a:rPr lang="pl-PL" sz="1600" dirty="0" smtClean="0"/>
              <a:t>jednostki samorządu terytorialnego, ich związki i stowarzyszenia,</a:t>
            </a:r>
          </a:p>
          <a:p>
            <a:pPr marL="285750" lvl="0" indent="-285750">
              <a:spcAft>
                <a:spcPts val="600"/>
              </a:spcAft>
              <a:buFont typeface="Arial" panose="020B0604020202020204" pitchFamily="34" charset="0"/>
              <a:buChar char="•"/>
            </a:pPr>
            <a:r>
              <a:rPr lang="pl-PL" sz="1600" dirty="0" smtClean="0"/>
              <a:t>jednostki organizacyjne </a:t>
            </a:r>
            <a:r>
              <a:rPr lang="pl-PL" sz="1600" dirty="0" err="1" smtClean="0"/>
              <a:t>jst</a:t>
            </a:r>
            <a:r>
              <a:rPr lang="pl-PL" sz="1600" dirty="0" smtClean="0"/>
              <a:t>,</a:t>
            </a:r>
          </a:p>
          <a:p>
            <a:pPr marL="285750" lvl="0" indent="-285750">
              <a:spcAft>
                <a:spcPts val="600"/>
              </a:spcAft>
              <a:buFont typeface="Arial" panose="020B0604020202020204" pitchFamily="34" charset="0"/>
              <a:buChar char="•"/>
            </a:pPr>
            <a:r>
              <a:rPr lang="pl-PL" sz="1600" dirty="0" smtClean="0"/>
              <a:t>administracja rządowa,</a:t>
            </a:r>
          </a:p>
          <a:p>
            <a:pPr marL="285750" lvl="0" indent="-285750">
              <a:spcAft>
                <a:spcPts val="600"/>
              </a:spcAft>
              <a:buFont typeface="Arial" panose="020B0604020202020204" pitchFamily="34" charset="0"/>
              <a:buChar char="•"/>
            </a:pPr>
            <a:r>
              <a:rPr lang="pl-PL" sz="1600" dirty="0" smtClean="0"/>
              <a:t>kościoły i związki wyznaniowe oraz osoby prawne kościołów i związków wyznaniowych,</a:t>
            </a:r>
          </a:p>
          <a:p>
            <a:pPr marL="285750" lvl="0" indent="-285750">
              <a:spcAft>
                <a:spcPts val="600"/>
              </a:spcAft>
              <a:buFont typeface="Arial" panose="020B0604020202020204" pitchFamily="34" charset="0"/>
              <a:buChar char="•"/>
            </a:pPr>
            <a:r>
              <a:rPr lang="pl-PL" sz="1600" b="1" dirty="0" smtClean="0">
                <a:solidFill>
                  <a:schemeClr val="tx2"/>
                </a:solidFill>
              </a:rPr>
              <a:t>organizacje pozarządowe</a:t>
            </a:r>
            <a:r>
              <a:rPr lang="pl-PL" sz="1600" dirty="0" smtClean="0"/>
              <a:t>, w tym regionalne i lokalne organizacje turystyczne,</a:t>
            </a:r>
          </a:p>
          <a:p>
            <a:pPr marL="285750" lvl="0" indent="-285750">
              <a:spcAft>
                <a:spcPts val="600"/>
              </a:spcAft>
              <a:buFont typeface="Arial" panose="020B0604020202020204" pitchFamily="34" charset="0"/>
              <a:buChar char="•"/>
            </a:pPr>
            <a:r>
              <a:rPr lang="pl-PL" sz="1600" dirty="0" smtClean="0"/>
              <a:t>LGD,</a:t>
            </a:r>
          </a:p>
          <a:p>
            <a:pPr marL="285750" lvl="0" indent="-285750">
              <a:spcAft>
                <a:spcPts val="600"/>
              </a:spcAft>
              <a:buFont typeface="Arial" panose="020B0604020202020204" pitchFamily="34" charset="0"/>
              <a:buChar char="•"/>
            </a:pPr>
            <a:r>
              <a:rPr lang="pl-PL" sz="1600" dirty="0" smtClean="0"/>
              <a:t>spółki prawa handlowego nie działające w celu osiągnięcia zysku bądź przeznaczające zysk wyłącznie na cele statutowe, w których w obu powyższych przypadkach udział większościowy – ponad 50% akcji, udziałów itp. – posiadają jednostki sektora finansów publicznych i/lub podmioty prawa publicznego określone w dyrektywie 2004/18/WE Parlamentu Europejskiego i Rady z dnia 31 marca 2004 r. w sprawie koordynacji procedur udzielania zamówień publicznych na roboty budowlane, dostawy i usługi (Dz. Urz. L 134 z 30.04.2004 r.),</a:t>
            </a:r>
          </a:p>
          <a:p>
            <a:pPr marL="285750" lvl="0" indent="-285750">
              <a:spcAft>
                <a:spcPts val="600"/>
              </a:spcAft>
              <a:buFont typeface="Arial" panose="020B0604020202020204" pitchFamily="34" charset="0"/>
              <a:buChar char="•"/>
            </a:pPr>
            <a:r>
              <a:rPr lang="pl-PL" sz="1600" dirty="0" smtClean="0"/>
              <a:t>instytucje kultury: samorządowe, państwowe oraz współprowadzone z Ministrem właściwym ds. kultury i dziedzictwa narodowego,</a:t>
            </a:r>
          </a:p>
          <a:p>
            <a:pPr marL="285750" lvl="0" indent="-285750">
              <a:spcAft>
                <a:spcPts val="600"/>
              </a:spcAft>
              <a:buFont typeface="Arial" panose="020B0604020202020204" pitchFamily="34" charset="0"/>
              <a:buChar char="•"/>
            </a:pPr>
            <a:r>
              <a:rPr lang="pl-PL" sz="1600" dirty="0" smtClean="0"/>
              <a:t>szkoły wyższe, ich związki i porozumienia,</a:t>
            </a:r>
          </a:p>
          <a:p>
            <a:pPr marL="285750" indent="-285750">
              <a:spcAft>
                <a:spcPts val="600"/>
              </a:spcAft>
              <a:buFont typeface="Arial" panose="020B0604020202020204" pitchFamily="34" charset="0"/>
              <a:buChar char="•"/>
            </a:pPr>
            <a:r>
              <a:rPr lang="pl-PL" sz="1600" dirty="0" smtClean="0"/>
              <a:t>szkoły artystyczne.</a:t>
            </a:r>
            <a:endParaRPr lang="pl-PL" sz="1600"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73</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9132858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81945" y="1484784"/>
            <a:ext cx="8640960" cy="5112568"/>
          </a:xfrm>
          <a:prstGeom prst="rect">
            <a:avLst/>
          </a:prstGeom>
        </p:spPr>
        <p:txBody>
          <a:bodyPr>
            <a:noAutofit/>
          </a:bodyPr>
          <a:lstStyle/>
          <a:p>
            <a:pPr marL="45720" algn="just">
              <a:buClr>
                <a:srgbClr val="0070C0"/>
              </a:buClr>
              <a:buSzPct val="100000"/>
              <a:defRPr/>
            </a:pPr>
            <a:endParaRPr lang="pl-PL" b="1" dirty="0" smtClean="0"/>
          </a:p>
          <a:p>
            <a:pPr marL="45720" algn="just">
              <a:buClr>
                <a:srgbClr val="0070C0"/>
              </a:buClr>
              <a:buSzPct val="100000"/>
              <a:defRPr/>
            </a:pPr>
            <a:r>
              <a:rPr lang="pl-PL" b="1" dirty="0" smtClean="0"/>
              <a:t>Cross-</a:t>
            </a:r>
            <a:r>
              <a:rPr lang="pl-PL" b="1" dirty="0" err="1" smtClean="0"/>
              <a:t>financing</a:t>
            </a:r>
            <a:r>
              <a:rPr lang="pl-PL" b="1" dirty="0" smtClean="0"/>
              <a:t> - </a:t>
            </a:r>
            <a:r>
              <a:rPr lang="pl-PL" dirty="0" smtClean="0"/>
              <a:t>nie dotyczy.</a:t>
            </a:r>
          </a:p>
          <a:p>
            <a:pPr marL="45720" algn="just">
              <a:buClr>
                <a:srgbClr val="0070C0"/>
              </a:buClr>
              <a:buSzPct val="100000"/>
              <a:defRPr/>
            </a:pPr>
            <a:endParaRPr lang="pl-PL" dirty="0">
              <a:solidFill>
                <a:prstClr val="black"/>
              </a:solidFill>
            </a:endParaRPr>
          </a:p>
          <a:p>
            <a:pPr marL="45720" algn="just">
              <a:buClr>
                <a:srgbClr val="0070C0"/>
              </a:buClr>
              <a:buSzPct val="100000"/>
              <a:defRPr/>
            </a:pPr>
            <a:r>
              <a:rPr lang="pl-PL" b="1" dirty="0" smtClean="0"/>
              <a:t>Warunki </a:t>
            </a:r>
            <a:r>
              <a:rPr lang="pl-PL" b="1" dirty="0"/>
              <a:t>uwzględniania dochodu w projekcie </a:t>
            </a:r>
            <a:r>
              <a:rPr lang="pl-PL" dirty="0" smtClean="0"/>
              <a:t>- </a:t>
            </a:r>
            <a:r>
              <a:rPr lang="pl-PL" dirty="0"/>
              <a:t>Luka finansowa w projektach nieobjętych pomocą </a:t>
            </a:r>
            <a:r>
              <a:rPr lang="pl-PL" dirty="0" smtClean="0"/>
              <a:t>publiczną. </a:t>
            </a:r>
          </a:p>
          <a:p>
            <a:pPr marL="45720" algn="just">
              <a:buClr>
                <a:srgbClr val="0070C0"/>
              </a:buClr>
              <a:buSzPct val="100000"/>
              <a:defRPr/>
            </a:pPr>
            <a:endParaRPr lang="pl-PL" b="1" dirty="0" smtClean="0"/>
          </a:p>
          <a:p>
            <a:pPr algn="just"/>
            <a:r>
              <a:rPr lang="pl-PL" b="1" dirty="0" smtClean="0"/>
              <a:t>Pomoc Publiczna - </a:t>
            </a:r>
            <a:r>
              <a:rPr lang="pl-PL" dirty="0"/>
              <a:t>W przypadku wsparcia stanowiącego pomoc publiczną, udzielaną w ramach realizacji programu, znajdą </a:t>
            </a:r>
            <a:r>
              <a:rPr lang="pl-PL" dirty="0" smtClean="0"/>
              <a:t>zastosowanie </a:t>
            </a:r>
            <a:r>
              <a:rPr lang="pl-PL" dirty="0"/>
              <a:t>właściwe przepisy prawa wspólnotowego i krajowego dotyczące zasad udzielania tej pomocy, obowiązujące w momencie udzielania wsparcia</a:t>
            </a:r>
            <a:r>
              <a:rPr lang="pl-PL" dirty="0" smtClean="0"/>
              <a:t>.</a:t>
            </a:r>
          </a:p>
          <a:p>
            <a:pPr algn="just"/>
            <a:endParaRPr lang="pl-PL" dirty="0"/>
          </a:p>
          <a:p>
            <a:pPr algn="just"/>
            <a:r>
              <a:rPr lang="pl-PL" dirty="0"/>
              <a:t>- GBER (rozporządzenie Komisji (UE) nr 651/2014 z dn. 17 czerwca 2014. uznające niektóre rodzaje pomocy za zgodne z rynkiem wewnętrznym w zastosowaniu art. 107 i 108 Traktatu (art. 14 Regionalna pomoc inwestycyjna, art. 53 Pomoc na kulturę i zachowanie dziedzictwa kulturowego);</a:t>
            </a:r>
          </a:p>
          <a:p>
            <a:pPr algn="just"/>
            <a:r>
              <a:rPr lang="pl-PL" dirty="0"/>
              <a:t>- Rozporządzenie Komisji (UE) nr 1407/2013 – rozporządzenie w sprawie udzielania pomocy de </a:t>
            </a:r>
            <a:r>
              <a:rPr lang="pl-PL" dirty="0" err="1"/>
              <a:t>minimis</a:t>
            </a:r>
            <a:r>
              <a:rPr lang="pl-PL" dirty="0"/>
              <a:t> w ramach regionalnych programów operacyjnych</a:t>
            </a:r>
            <a:r>
              <a:rPr lang="pl-PL" dirty="0" smtClean="0"/>
              <a:t>.</a:t>
            </a:r>
            <a:endParaRPr lang="pl-PL" b="1"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74</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23878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81945" y="2780928"/>
            <a:ext cx="8640960" cy="2736304"/>
          </a:xfrm>
          <a:prstGeom prst="rect">
            <a:avLst/>
          </a:prstGeom>
        </p:spPr>
        <p:txBody>
          <a:bodyPr>
            <a:noAutofit/>
          </a:bodyPr>
          <a:lstStyle/>
          <a:p>
            <a:pPr algn="just"/>
            <a:r>
              <a:rPr lang="pl-PL" b="1" dirty="0" smtClean="0"/>
              <a:t>Maksymalna </a:t>
            </a:r>
            <a:r>
              <a:rPr lang="pl-PL" b="1" dirty="0"/>
              <a:t>wartość kosztów całkowitych projektu </a:t>
            </a:r>
            <a:r>
              <a:rPr lang="pl-PL" b="1" dirty="0" smtClean="0"/>
              <a:t>– </a:t>
            </a:r>
            <a:r>
              <a:rPr lang="pl-PL" dirty="0" smtClean="0"/>
              <a:t>5 mln EUR </a:t>
            </a:r>
          </a:p>
          <a:p>
            <a:pPr algn="just"/>
            <a:r>
              <a:rPr lang="pl-PL" dirty="0" smtClean="0"/>
              <a:t>(kwota </a:t>
            </a:r>
            <a:r>
              <a:rPr lang="pl-PL" dirty="0"/>
              <a:t>może ulec zmianie ze względu na trwające prace nad Linią </a:t>
            </a:r>
            <a:r>
              <a:rPr lang="pl-PL" dirty="0" smtClean="0"/>
              <a:t>Demarkacyjną).</a:t>
            </a:r>
            <a:endParaRPr lang="pl-PL" dirty="0"/>
          </a:p>
          <a:p>
            <a:pPr algn="just"/>
            <a:endParaRPr lang="pl-PL" dirty="0"/>
          </a:p>
          <a:p>
            <a:pPr algn="just"/>
            <a:r>
              <a:rPr lang="pl-PL" b="1" dirty="0"/>
              <a:t>Minimalna wartość projektu </a:t>
            </a:r>
            <a:r>
              <a:rPr lang="pl-PL" dirty="0"/>
              <a:t>– 100 tys. PLN. </a:t>
            </a:r>
            <a:endParaRPr lang="pl-PL" dirty="0" smtClean="0"/>
          </a:p>
          <a:p>
            <a:pPr algn="just"/>
            <a:r>
              <a:rPr lang="pl-PL" dirty="0" smtClean="0"/>
              <a:t>(kwota </a:t>
            </a:r>
            <a:r>
              <a:rPr lang="pl-PL" dirty="0"/>
              <a:t>może ulec zmianie ze względu na trwające prace nad Linią </a:t>
            </a:r>
            <a:r>
              <a:rPr lang="pl-PL" dirty="0" smtClean="0"/>
              <a:t>Demarkacyjną).</a:t>
            </a:r>
          </a:p>
          <a:p>
            <a:endParaRPr lang="pl-PL" dirty="0"/>
          </a:p>
          <a:p>
            <a:r>
              <a:rPr lang="pl-PL" b="1" dirty="0"/>
              <a:t>Instrumenty Finansowe: nie </a:t>
            </a:r>
            <a:r>
              <a:rPr lang="pl-PL" b="1" dirty="0" smtClean="0"/>
              <a:t>dotyczy.</a:t>
            </a:r>
          </a:p>
          <a:p>
            <a:endParaRPr lang="pl-PL" b="1" dirty="0"/>
          </a:p>
          <a:p>
            <a:r>
              <a:rPr lang="pl-PL" b="1" dirty="0"/>
              <a:t>Linia demarkacyjna</a:t>
            </a:r>
            <a:r>
              <a:rPr lang="pl-PL" b="1" dirty="0" smtClean="0"/>
              <a:t>: </a:t>
            </a:r>
            <a:r>
              <a:rPr lang="pl-PL" dirty="0" smtClean="0"/>
              <a:t>obecnie trwają prace w </a:t>
            </a:r>
            <a:r>
              <a:rPr lang="pl-PL" dirty="0" err="1" smtClean="0"/>
              <a:t>MIiR</a:t>
            </a:r>
            <a:r>
              <a:rPr lang="pl-PL" dirty="0" smtClean="0"/>
              <a:t> w tym zakresie.</a:t>
            </a:r>
            <a:endParaRPr lang="pl-PL" dirty="0"/>
          </a:p>
          <a:p>
            <a:r>
              <a:rPr lang="pl-PL" dirty="0"/>
              <a:t> </a:t>
            </a: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75</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8511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rostokąt 9"/>
          <p:cNvSpPr/>
          <p:nvPr/>
        </p:nvSpPr>
        <p:spPr>
          <a:xfrm>
            <a:off x="251520" y="1640994"/>
            <a:ext cx="8712968" cy="400110"/>
          </a:xfrm>
          <a:prstGeom prst="rect">
            <a:avLst/>
          </a:prstGeom>
        </p:spPr>
        <p:txBody>
          <a:bodyPr wrap="square">
            <a:spAutoFit/>
          </a:bodyPr>
          <a:lstStyle/>
          <a:p>
            <a:pPr algn="just"/>
            <a:r>
              <a:rPr lang="pl-PL" sz="2000" b="1" dirty="0">
                <a:solidFill>
                  <a:schemeClr val="tx2"/>
                </a:solidFill>
              </a:rPr>
              <a:t>Działanie 4.4 </a:t>
            </a:r>
            <a:r>
              <a:rPr lang="pl-PL" sz="2000" b="1" dirty="0" smtClean="0">
                <a:solidFill>
                  <a:schemeClr val="tx2"/>
                </a:solidFill>
              </a:rPr>
              <a:t>Ochrona </a:t>
            </a:r>
            <a:r>
              <a:rPr lang="pl-PL" sz="2000" b="1" dirty="0">
                <a:solidFill>
                  <a:schemeClr val="tx2"/>
                </a:solidFill>
              </a:rPr>
              <a:t>i udostępnianie zasobów przyrodniczych </a:t>
            </a:r>
            <a:endParaRPr lang="pl-PL" sz="2000" b="1" dirty="0" smtClean="0">
              <a:solidFill>
                <a:schemeClr val="tx2"/>
              </a:solidFill>
              <a:effectLst>
                <a:outerShdw blurRad="38100" dist="38100" dir="2700000" algn="tl">
                  <a:srgbClr val="000000">
                    <a:alpha val="43137"/>
                  </a:srgbClr>
                </a:outerShdw>
              </a:effectLst>
            </a:endParaRPr>
          </a:p>
        </p:txBody>
      </p:sp>
      <p:sp>
        <p:nvSpPr>
          <p:cNvPr id="9" name="pole tekstowe 8"/>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12" name="pole tekstowe 11"/>
          <p:cNvSpPr txBox="1"/>
          <p:nvPr/>
        </p:nvSpPr>
        <p:spPr>
          <a:xfrm>
            <a:off x="274118" y="2421463"/>
            <a:ext cx="8560822" cy="4031873"/>
          </a:xfrm>
          <a:prstGeom prst="rect">
            <a:avLst/>
          </a:prstGeom>
          <a:noFill/>
        </p:spPr>
        <p:txBody>
          <a:bodyPr wrap="square" rtlCol="0">
            <a:spAutoFit/>
          </a:bodyPr>
          <a:lstStyle/>
          <a:p>
            <a:endParaRPr lang="pl-PL" b="1" dirty="0" smtClean="0"/>
          </a:p>
          <a:p>
            <a:pPr algn="just"/>
            <a:r>
              <a:rPr lang="pl-PL" sz="2000" dirty="0" smtClean="0"/>
              <a:t>Poddziałanie </a:t>
            </a:r>
            <a:r>
              <a:rPr lang="pl-PL" sz="2000" dirty="0"/>
              <a:t>nr </a:t>
            </a:r>
            <a:r>
              <a:rPr lang="pl-PL" sz="2000" dirty="0" smtClean="0"/>
              <a:t>4.4.1</a:t>
            </a:r>
            <a:r>
              <a:rPr lang="pl-PL" sz="2000" b="1" dirty="0"/>
              <a:t>		</a:t>
            </a:r>
            <a:endParaRPr lang="pl-PL" sz="2000" dirty="0"/>
          </a:p>
          <a:p>
            <a:pPr algn="just"/>
            <a:r>
              <a:rPr lang="pl-PL" sz="2000" dirty="0"/>
              <a:t>	– </a:t>
            </a:r>
            <a:r>
              <a:rPr lang="pl-PL" sz="2000" b="1" dirty="0"/>
              <a:t>konkursy </a:t>
            </a:r>
            <a:r>
              <a:rPr lang="pl-PL" sz="2000" b="1" dirty="0" smtClean="0"/>
              <a:t>horyzontalne </a:t>
            </a:r>
            <a:r>
              <a:rPr lang="pl-PL" sz="2000" dirty="0" smtClean="0"/>
              <a:t>				      </a:t>
            </a:r>
            <a:r>
              <a:rPr lang="pl-PL" sz="2000" dirty="0"/>
              <a:t>15 400 000 EUR</a:t>
            </a:r>
          </a:p>
          <a:p>
            <a:pPr lvl="0"/>
            <a:endParaRPr lang="pl-PL" sz="2000" dirty="0" smtClean="0">
              <a:solidFill>
                <a:prstClr val="black"/>
              </a:solidFill>
            </a:endParaRPr>
          </a:p>
          <a:p>
            <a:pPr lvl="0"/>
            <a:r>
              <a:rPr lang="pl-PL" sz="2000" dirty="0" smtClean="0">
                <a:solidFill>
                  <a:prstClr val="black"/>
                </a:solidFill>
              </a:rPr>
              <a:t>Poddziałanie </a:t>
            </a:r>
            <a:r>
              <a:rPr lang="pl-PL" sz="2000" dirty="0">
                <a:solidFill>
                  <a:prstClr val="black"/>
                </a:solidFill>
              </a:rPr>
              <a:t>nr </a:t>
            </a:r>
            <a:r>
              <a:rPr lang="pl-PL" sz="2000" dirty="0" smtClean="0"/>
              <a:t>4.4</a:t>
            </a:r>
            <a:r>
              <a:rPr lang="pl-PL" sz="2000" dirty="0" smtClean="0">
                <a:solidFill>
                  <a:prstClr val="black"/>
                </a:solidFill>
              </a:rPr>
              <a:t>.2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Wrocławskiego Obszaru </a:t>
            </a:r>
            <a:r>
              <a:rPr lang="pl-PL" sz="2000" b="1" dirty="0" smtClean="0">
                <a:solidFill>
                  <a:prstClr val="black"/>
                </a:solidFill>
              </a:rPr>
              <a:t>Funkcjonalnego </a:t>
            </a:r>
            <a:r>
              <a:rPr lang="pl-PL" sz="2000" dirty="0" smtClean="0">
                <a:solidFill>
                  <a:prstClr val="black"/>
                </a:solidFill>
              </a:rPr>
              <a:t>	</a:t>
            </a:r>
            <a:r>
              <a:rPr lang="pl-PL" sz="2000" dirty="0">
                <a:solidFill>
                  <a:prstClr val="black"/>
                </a:solidFill>
              </a:rPr>
              <a:t> </a:t>
            </a:r>
            <a:r>
              <a:rPr lang="pl-PL" sz="2000" dirty="0" smtClean="0">
                <a:solidFill>
                  <a:prstClr val="black"/>
                </a:solidFill>
              </a:rPr>
              <a:t>       </a:t>
            </a:r>
            <a:r>
              <a:rPr lang="pl-PL" sz="2000" dirty="0" smtClean="0"/>
              <a:t>4</a:t>
            </a:r>
            <a:r>
              <a:rPr lang="pl-PL" sz="2000" dirty="0"/>
              <a:t> 500 000</a:t>
            </a:r>
            <a:r>
              <a:rPr lang="pl-PL" sz="2000" dirty="0" smtClean="0"/>
              <a:t> </a:t>
            </a:r>
            <a:r>
              <a:rPr lang="pl-PL" sz="2000" dirty="0"/>
              <a:t>EUR</a:t>
            </a:r>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smtClean="0"/>
              <a:t>4.4</a:t>
            </a:r>
            <a:r>
              <a:rPr lang="pl-PL" sz="2000" dirty="0" smtClean="0">
                <a:solidFill>
                  <a:prstClr val="black"/>
                </a:solidFill>
              </a:rPr>
              <a:t>.3</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Jeleniogórskiej </a:t>
            </a:r>
            <a:r>
              <a:rPr lang="pl-PL" sz="2000" dirty="0" smtClean="0">
                <a:solidFill>
                  <a:prstClr val="black"/>
                </a:solidFill>
              </a:rPr>
              <a:t>			        </a:t>
            </a:r>
            <a:r>
              <a:rPr lang="pl-PL" sz="2000" dirty="0"/>
              <a:t>3 500 000 </a:t>
            </a:r>
            <a:r>
              <a:rPr lang="pl-PL" sz="2000" dirty="0" smtClean="0"/>
              <a:t>EUR</a:t>
            </a:r>
            <a:endParaRPr lang="pl-PL" sz="2000" dirty="0"/>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smtClean="0"/>
              <a:t>4.4</a:t>
            </a:r>
            <a:r>
              <a:rPr lang="pl-PL" sz="2000" dirty="0" smtClean="0">
                <a:solidFill>
                  <a:prstClr val="black"/>
                </a:solidFill>
              </a:rPr>
              <a:t>.4 </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Wałbrzyskiej </a:t>
            </a:r>
            <a:r>
              <a:rPr lang="pl-PL" sz="2000" dirty="0" smtClean="0">
                <a:solidFill>
                  <a:prstClr val="black"/>
                </a:solidFill>
              </a:rPr>
              <a:t>			        </a:t>
            </a:r>
            <a:r>
              <a:rPr lang="pl-PL" sz="2000" dirty="0" smtClean="0"/>
              <a:t>3 </a:t>
            </a:r>
            <a:r>
              <a:rPr lang="pl-PL" sz="2000" dirty="0"/>
              <a:t>000 000 </a:t>
            </a:r>
            <a:r>
              <a:rPr lang="pl-PL" sz="2000" dirty="0" smtClean="0"/>
              <a:t>EUR</a:t>
            </a:r>
            <a:endParaRPr lang="pl-PL" sz="2000" dirty="0">
              <a:solidFill>
                <a:prstClr val="black"/>
              </a:solidFill>
            </a:endParaRPr>
          </a:p>
          <a:p>
            <a:endParaRPr lang="pl-PL" dirty="0"/>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76</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84470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73149" y="1362248"/>
            <a:ext cx="8064896" cy="4154984"/>
          </a:xfrm>
          <a:prstGeom prst="rect">
            <a:avLst/>
          </a:prstGeom>
          <a:noFill/>
        </p:spPr>
        <p:txBody>
          <a:bodyPr wrap="square" rtlCol="0">
            <a:spAutoFit/>
          </a:bodyPr>
          <a:lstStyle/>
          <a:p>
            <a:r>
              <a:rPr lang="pl-PL" sz="2000" b="1" dirty="0">
                <a:solidFill>
                  <a:schemeClr val="tx2"/>
                </a:solidFill>
              </a:rPr>
              <a:t>Typy </a:t>
            </a:r>
            <a:r>
              <a:rPr lang="pl-PL" sz="2000" b="1" dirty="0" smtClean="0">
                <a:solidFill>
                  <a:schemeClr val="tx2"/>
                </a:solidFill>
              </a:rPr>
              <a:t>projektów</a:t>
            </a:r>
          </a:p>
          <a:p>
            <a:pPr algn="ctr"/>
            <a:endParaRPr lang="pl-PL" sz="2000" b="1" dirty="0" smtClean="0"/>
          </a:p>
          <a:p>
            <a:pPr marL="533400" lvl="0" indent="-533400">
              <a:tabLst>
                <a:tab pos="533400" algn="l"/>
              </a:tabLst>
            </a:pPr>
            <a:r>
              <a:rPr lang="pl-PL" sz="1600" dirty="0" smtClean="0"/>
              <a:t>4.4.A. Projekty </a:t>
            </a:r>
            <a:r>
              <a:rPr lang="pl-PL" sz="1600" dirty="0"/>
              <a:t>dotyczące ochrony in-situ i ex-situ zagrożonych gatunków i siedlisk przyrodniczych na obszarach parków krajobrazowych i rezerwatów przyrody </a:t>
            </a:r>
            <a:r>
              <a:rPr lang="pl-PL" sz="1600" dirty="0" smtClean="0"/>
              <a:t>                            (</a:t>
            </a:r>
            <a:r>
              <a:rPr lang="pl-PL" sz="1600" dirty="0"/>
              <a:t>w tym położonych na obszarach Natura 2000</a:t>
            </a:r>
            <a:r>
              <a:rPr lang="pl-PL" sz="1600" dirty="0" smtClean="0"/>
              <a:t>);</a:t>
            </a:r>
          </a:p>
          <a:p>
            <a:pPr marL="533400" lvl="0" indent="-533400">
              <a:buFont typeface="+mj-lt"/>
              <a:buAutoNum type="arabicPeriod"/>
              <a:tabLst>
                <a:tab pos="533400" algn="l"/>
              </a:tabLst>
            </a:pPr>
            <a:endParaRPr lang="pl-PL" sz="1600" dirty="0" smtClean="0"/>
          </a:p>
          <a:p>
            <a:pPr marL="533400" lvl="0" indent="-533400">
              <a:tabLst>
                <a:tab pos="533400" algn="l"/>
              </a:tabLst>
            </a:pPr>
            <a:r>
              <a:rPr lang="pl-PL" sz="1600" dirty="0" smtClean="0"/>
              <a:t>4.4.B. </a:t>
            </a:r>
            <a:r>
              <a:rPr lang="pl-PL" sz="1600" dirty="0"/>
              <a:t>Projekty przyczyniające się do czynnej ochrony przyrody i zachowania trwałości ekosystemów realizowane na terenie parków krajobrazowych i rezerwatów przyrody </a:t>
            </a:r>
            <a:r>
              <a:rPr lang="pl-PL" sz="1600" dirty="0" smtClean="0"/>
              <a:t>            (</a:t>
            </a:r>
            <a:r>
              <a:rPr lang="pl-PL" sz="1600" dirty="0"/>
              <a:t>w tym położonych na obszarach Natura 2000), w tym dotyczące niezbędnego dla ochrony przyrody </a:t>
            </a:r>
            <a:r>
              <a:rPr lang="pl-PL" sz="1600" dirty="0" smtClean="0"/>
              <a:t>wyposażenia;</a:t>
            </a:r>
            <a:endParaRPr lang="pl-PL" sz="1600" dirty="0"/>
          </a:p>
          <a:p>
            <a:pPr marL="533400" indent="-533400">
              <a:tabLst>
                <a:tab pos="533400" algn="l"/>
              </a:tabLst>
            </a:pPr>
            <a:r>
              <a:rPr lang="pl-PL" sz="1600" dirty="0"/>
              <a:t>  </a:t>
            </a:r>
          </a:p>
          <a:p>
            <a:pPr marL="533400" indent="-533400">
              <a:tabLst>
                <a:tab pos="533400" algn="l"/>
              </a:tabLst>
            </a:pPr>
            <a:r>
              <a:rPr lang="pl-PL" sz="1600" dirty="0" smtClean="0"/>
              <a:t>4.4.C. </a:t>
            </a:r>
            <a:r>
              <a:rPr lang="pl-PL" sz="1600" dirty="0"/>
              <a:t>Projekty dotyczące tworzenia centrów ochrony różnorodności biologicznej przede wszystkim w oparciu o gatunki rodzime, np. banki genowe, parki, ogrody botaniczne</a:t>
            </a:r>
            <a:r>
              <a:rPr lang="pl-PL" sz="1600" dirty="0" smtClean="0"/>
              <a:t>;</a:t>
            </a:r>
          </a:p>
          <a:p>
            <a:pPr marL="533400" indent="-533400">
              <a:buFont typeface="+mj-lt"/>
              <a:buAutoNum type="arabicPeriod" startAt="3"/>
              <a:tabLst>
                <a:tab pos="533400" algn="l"/>
              </a:tabLst>
            </a:pPr>
            <a:endParaRPr lang="pl-PL" sz="1600" dirty="0" smtClean="0"/>
          </a:p>
          <a:p>
            <a:pPr marL="533400" lvl="0" indent="-533400">
              <a:tabLst>
                <a:tab pos="533400" algn="l"/>
              </a:tabLst>
            </a:pPr>
            <a:r>
              <a:rPr lang="pl-PL" sz="1600" dirty="0" smtClean="0"/>
              <a:t>4.4.D. </a:t>
            </a:r>
            <a:r>
              <a:rPr lang="pl-PL" sz="1600" dirty="0"/>
              <a:t>Projekty dotyczące wykorzystania i udostępnienia lokalnych zasobów przyrodniczych m.in. na cele turystyczne (np. tereny wypoczynkowe, ścieżki rowerowe, ścieżki konne</a:t>
            </a:r>
            <a:r>
              <a:rPr lang="pl-PL" sz="1600" dirty="0" smtClean="0"/>
              <a:t>);</a:t>
            </a:r>
            <a:endParaRPr lang="pl-PL" sz="1600"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77</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4801648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Prostokąt 2"/>
          <p:cNvSpPr/>
          <p:nvPr/>
        </p:nvSpPr>
        <p:spPr>
          <a:xfrm>
            <a:off x="395536" y="1844824"/>
            <a:ext cx="8416806" cy="4093428"/>
          </a:xfrm>
          <a:prstGeom prst="rect">
            <a:avLst/>
          </a:prstGeom>
        </p:spPr>
        <p:txBody>
          <a:bodyPr wrap="square">
            <a:spAutoFit/>
          </a:bodyPr>
          <a:lstStyle/>
          <a:p>
            <a:pPr algn="just"/>
            <a:r>
              <a:rPr lang="pl-PL" sz="2000" b="1" dirty="0">
                <a:solidFill>
                  <a:schemeClr val="tx2"/>
                </a:solidFill>
              </a:rPr>
              <a:t>Typy projektów</a:t>
            </a:r>
          </a:p>
          <a:p>
            <a:pPr lvl="0" algn="just"/>
            <a:endParaRPr lang="pl-PL" sz="1600" dirty="0" smtClean="0"/>
          </a:p>
          <a:p>
            <a:pPr marL="533400" lvl="0" indent="-533400" algn="just">
              <a:tabLst>
                <a:tab pos="533400" algn="l"/>
              </a:tabLst>
            </a:pPr>
            <a:r>
              <a:rPr lang="pl-PL" sz="1600" dirty="0" smtClean="0"/>
              <a:t>4.4.E.	Budowa </a:t>
            </a:r>
            <a:r>
              <a:rPr lang="pl-PL" sz="1600" dirty="0"/>
              <a:t>i modernizacja niezbędnej infrastruktury związanej z ochroną, przywróceniem właściwego stanu siedlisk przyrodniczych i gatunków (również na terenach chronionych); </a:t>
            </a:r>
            <a:endParaRPr lang="pl-PL" sz="1600" dirty="0" smtClean="0"/>
          </a:p>
          <a:p>
            <a:pPr marL="533400" lvl="0" indent="-533400" algn="just">
              <a:buFont typeface="+mj-lt"/>
              <a:buAutoNum type="arabicPeriod" startAt="5"/>
              <a:tabLst>
                <a:tab pos="533400" algn="l"/>
              </a:tabLst>
            </a:pPr>
            <a:endParaRPr lang="pl-PL" sz="1600" dirty="0"/>
          </a:p>
          <a:p>
            <a:pPr marL="533400" lvl="0" indent="-533400" algn="just">
              <a:tabLst>
                <a:tab pos="533400" algn="l"/>
              </a:tabLst>
            </a:pPr>
            <a:r>
              <a:rPr lang="pl-PL" sz="1600" dirty="0" smtClean="0"/>
              <a:t>4.4.F.	Projekty </a:t>
            </a:r>
            <a:r>
              <a:rPr lang="pl-PL" sz="1600" dirty="0"/>
              <a:t>dotyczące przebudowy/ rozbudowy, doposażenia ośrodków edukacji ekologicznej; </a:t>
            </a:r>
            <a:endParaRPr lang="pl-PL" sz="1600" dirty="0" smtClean="0"/>
          </a:p>
          <a:p>
            <a:pPr marL="533400" lvl="0" indent="-533400" algn="just">
              <a:buFont typeface="+mj-lt"/>
              <a:buAutoNum type="arabicPeriod" startAt="5"/>
              <a:tabLst>
                <a:tab pos="533400" algn="l"/>
              </a:tabLst>
            </a:pPr>
            <a:endParaRPr lang="pl-PL" sz="1600" dirty="0"/>
          </a:p>
          <a:p>
            <a:pPr marL="533400" lvl="0" indent="-533400" algn="just">
              <a:tabLst>
                <a:tab pos="533400" algn="l"/>
              </a:tabLst>
            </a:pPr>
            <a:r>
              <a:rPr lang="pl-PL" sz="1600" dirty="0" smtClean="0"/>
              <a:t>4.4.G.	Kampanie </a:t>
            </a:r>
            <a:r>
              <a:rPr lang="pl-PL" sz="1600" dirty="0"/>
              <a:t>informacyjno-edukacyjne związane z ochroną środowiska (komplementarne i uzupełniające do kampanii ogólnopolskich, podejmowanych na poziomie krajowym</a:t>
            </a:r>
            <a:r>
              <a:rPr lang="pl-PL" sz="1600" dirty="0" smtClean="0"/>
              <a:t>).</a:t>
            </a:r>
            <a:r>
              <a:rPr lang="pl-PL" sz="1600" u="sng" dirty="0"/>
              <a:t> </a:t>
            </a:r>
            <a:endParaRPr lang="pl-PL" sz="1600" u="sng" dirty="0" smtClean="0"/>
          </a:p>
          <a:p>
            <a:pPr algn="just"/>
            <a:endParaRPr lang="pl-PL" sz="1600" u="sng" dirty="0" smtClean="0"/>
          </a:p>
          <a:p>
            <a:pPr algn="just"/>
            <a:endParaRPr lang="pl-PL" sz="1600" u="sng" dirty="0"/>
          </a:p>
          <a:p>
            <a:pPr algn="just"/>
            <a:endParaRPr lang="pl-PL" sz="1600" u="sng" dirty="0" smtClean="0"/>
          </a:p>
          <a:p>
            <a:pPr algn="just"/>
            <a:r>
              <a:rPr lang="pl-PL" sz="1600" b="1" u="sng" dirty="0" smtClean="0"/>
              <a:t>Preferowane </a:t>
            </a:r>
            <a:r>
              <a:rPr lang="pl-PL" sz="1600" b="1" u="sng" dirty="0"/>
              <a:t>będą projekty: </a:t>
            </a:r>
            <a:endParaRPr lang="pl-PL" sz="1600" b="1" dirty="0"/>
          </a:p>
          <a:p>
            <a:pPr marL="285750" lvl="0" indent="-285750" algn="just">
              <a:buFont typeface="Arial" panose="020B0604020202020204" pitchFamily="34" charset="0"/>
              <a:buChar char="•"/>
            </a:pPr>
            <a:r>
              <a:rPr lang="pl-PL" sz="1600" dirty="0"/>
              <a:t>realizowane na obszarach chronionych; </a:t>
            </a:r>
            <a:endParaRPr lang="pl-PL" sz="1600" dirty="0" smtClean="0"/>
          </a:p>
          <a:p>
            <a:pPr marL="285750" lvl="0" indent="-285750" algn="just">
              <a:buFont typeface="Arial" panose="020B0604020202020204" pitchFamily="34" charset="0"/>
              <a:buChar char="•"/>
            </a:pPr>
            <a:r>
              <a:rPr lang="pl-PL" sz="1600" dirty="0" smtClean="0"/>
              <a:t>kompleksowe </a:t>
            </a:r>
            <a:r>
              <a:rPr lang="pl-PL" sz="1600" dirty="0"/>
              <a:t>– łączące np. ochronę siedlisk z kanalizacją ruchu turystycznego; </a:t>
            </a:r>
            <a:endParaRPr lang="pl-PL" sz="1600" dirty="0" smtClean="0"/>
          </a:p>
          <a:p>
            <a:pPr marL="285750" lvl="0" indent="-285750" algn="just">
              <a:buFont typeface="Arial" panose="020B0604020202020204" pitchFamily="34" charset="0"/>
              <a:buChar char="•"/>
            </a:pPr>
            <a:r>
              <a:rPr lang="pl-PL" sz="1600" dirty="0" smtClean="0"/>
              <a:t>poprawiające </a:t>
            </a:r>
            <a:r>
              <a:rPr lang="pl-PL" sz="1600" dirty="0"/>
              <a:t>dostęp osób niepełnosprawnych do obiektów objętych wsparciem. </a:t>
            </a:r>
          </a:p>
        </p:txBody>
      </p:sp>
      <p:sp>
        <p:nvSpPr>
          <p:cNvPr id="6" name="pole tekstowe 5"/>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78</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5009749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rostokąt 2"/>
          <p:cNvSpPr/>
          <p:nvPr/>
        </p:nvSpPr>
        <p:spPr>
          <a:xfrm>
            <a:off x="395536" y="969397"/>
            <a:ext cx="7848872" cy="5339923"/>
          </a:xfrm>
          <a:prstGeom prst="rect">
            <a:avLst/>
          </a:prstGeom>
        </p:spPr>
        <p:txBody>
          <a:bodyPr wrap="square">
            <a:spAutoFit/>
          </a:bodyPr>
          <a:lstStyle/>
          <a:p>
            <a:pPr lvl="0"/>
            <a:r>
              <a:rPr lang="pl-PL" sz="2000" b="1" dirty="0" smtClean="0">
                <a:solidFill>
                  <a:schemeClr val="tx2"/>
                </a:solidFill>
              </a:rPr>
              <a:t>Typy beneficjentów</a:t>
            </a:r>
          </a:p>
          <a:p>
            <a:pPr lvl="0"/>
            <a:endParaRPr lang="pl-PL" sz="2000" b="1" dirty="0" smtClean="0"/>
          </a:p>
          <a:p>
            <a:pPr marL="285750" lvl="0" indent="-285750">
              <a:spcAft>
                <a:spcPts val="600"/>
              </a:spcAft>
              <a:buFont typeface="Arial" panose="020B0604020202020204" pitchFamily="34" charset="0"/>
              <a:buChar char="•"/>
            </a:pPr>
            <a:r>
              <a:rPr lang="pl-PL" sz="1600" dirty="0" smtClean="0"/>
              <a:t>jednostki </a:t>
            </a:r>
            <a:r>
              <a:rPr lang="pl-PL" sz="1600" dirty="0"/>
              <a:t>samorządu terytorialnego, ich związki i </a:t>
            </a:r>
            <a:r>
              <a:rPr lang="pl-PL" sz="1600" dirty="0" smtClean="0"/>
              <a:t>stowarzyszenia, </a:t>
            </a:r>
            <a:endParaRPr lang="pl-PL" sz="1600" dirty="0"/>
          </a:p>
          <a:p>
            <a:pPr marL="285750" lvl="0" indent="-285750">
              <a:spcAft>
                <a:spcPts val="600"/>
              </a:spcAft>
              <a:buFont typeface="Arial" panose="020B0604020202020204" pitchFamily="34" charset="0"/>
              <a:buChar char="•"/>
            </a:pPr>
            <a:r>
              <a:rPr lang="pl-PL" sz="1600" dirty="0"/>
              <a:t>jednostki organizacyjne </a:t>
            </a:r>
            <a:r>
              <a:rPr lang="pl-PL" sz="1600" dirty="0" err="1" smtClean="0"/>
              <a:t>jst</a:t>
            </a:r>
            <a:r>
              <a:rPr lang="pl-PL" sz="1600" dirty="0" smtClean="0"/>
              <a:t>, </a:t>
            </a:r>
            <a:endParaRPr lang="pl-PL" sz="1600" dirty="0"/>
          </a:p>
          <a:p>
            <a:pPr marL="285750" lvl="0" indent="-285750">
              <a:spcAft>
                <a:spcPts val="600"/>
              </a:spcAft>
              <a:buFont typeface="Arial" panose="020B0604020202020204" pitchFamily="34" charset="0"/>
              <a:buChar char="•"/>
            </a:pPr>
            <a:r>
              <a:rPr lang="pl-PL" sz="1600" dirty="0"/>
              <a:t>administracja </a:t>
            </a:r>
            <a:r>
              <a:rPr lang="pl-PL" sz="1600" dirty="0" smtClean="0"/>
              <a:t>rządowa, </a:t>
            </a:r>
            <a:endParaRPr lang="pl-PL" sz="1600" dirty="0"/>
          </a:p>
          <a:p>
            <a:pPr marL="285750" lvl="0" indent="-285750">
              <a:spcAft>
                <a:spcPts val="600"/>
              </a:spcAft>
              <a:buFont typeface="Arial" panose="020B0604020202020204" pitchFamily="34" charset="0"/>
              <a:buChar char="•"/>
            </a:pPr>
            <a:r>
              <a:rPr lang="pl-PL" sz="1600" dirty="0"/>
              <a:t>PGL Lasy Państwowe i jego jednostki </a:t>
            </a:r>
            <a:r>
              <a:rPr lang="pl-PL" sz="1600" dirty="0" smtClean="0"/>
              <a:t>organizacyjne, </a:t>
            </a:r>
            <a:endParaRPr lang="pl-PL" sz="1600" dirty="0"/>
          </a:p>
          <a:p>
            <a:pPr marL="285750" lvl="0" indent="-285750">
              <a:spcAft>
                <a:spcPts val="600"/>
              </a:spcAft>
              <a:buFont typeface="Arial" panose="020B0604020202020204" pitchFamily="34" charset="0"/>
              <a:buChar char="•"/>
            </a:pPr>
            <a:r>
              <a:rPr lang="pl-PL" sz="1600" dirty="0"/>
              <a:t>kościoły i związki wyznaniowe oraz osoby prawne kościołów i związków </a:t>
            </a:r>
            <a:r>
              <a:rPr lang="pl-PL" sz="1600" dirty="0" smtClean="0"/>
              <a:t>wyznaniowych, </a:t>
            </a:r>
            <a:endParaRPr lang="pl-PL" sz="1600" dirty="0"/>
          </a:p>
          <a:p>
            <a:pPr marL="285750" lvl="0" indent="-285750">
              <a:spcAft>
                <a:spcPts val="600"/>
              </a:spcAft>
              <a:buFont typeface="Arial" panose="020B0604020202020204" pitchFamily="34" charset="0"/>
              <a:buChar char="•"/>
            </a:pPr>
            <a:r>
              <a:rPr lang="pl-PL" sz="1600" b="1" dirty="0">
                <a:solidFill>
                  <a:schemeClr val="tx2"/>
                </a:solidFill>
              </a:rPr>
              <a:t>organizacje pozarządowe</a:t>
            </a:r>
            <a:r>
              <a:rPr lang="pl-PL" sz="1600" dirty="0"/>
              <a:t>, w tym regionalne i lokalne organizacje </a:t>
            </a:r>
            <a:r>
              <a:rPr lang="pl-PL" sz="1600" dirty="0" smtClean="0"/>
              <a:t>turystyczne, </a:t>
            </a:r>
            <a:endParaRPr lang="pl-PL" sz="1600" dirty="0"/>
          </a:p>
          <a:p>
            <a:pPr marL="285750" lvl="0" indent="-285750">
              <a:spcAft>
                <a:spcPts val="600"/>
              </a:spcAft>
              <a:buFont typeface="Arial" panose="020B0604020202020204" pitchFamily="34" charset="0"/>
              <a:buChar char="•"/>
            </a:pPr>
            <a:r>
              <a:rPr lang="pl-PL" sz="1600" dirty="0" smtClean="0"/>
              <a:t>LGD, </a:t>
            </a:r>
            <a:endParaRPr lang="pl-PL" sz="1600" dirty="0"/>
          </a:p>
          <a:p>
            <a:pPr marL="285750" lvl="0" indent="-285750">
              <a:spcAft>
                <a:spcPts val="600"/>
              </a:spcAft>
              <a:buFont typeface="Arial" panose="020B0604020202020204" pitchFamily="34" charset="0"/>
              <a:buChar char="•"/>
            </a:pPr>
            <a:r>
              <a:rPr lang="pl-PL" sz="1600" dirty="0"/>
              <a:t>spółki prawa handlowego nie działające w celu osiągnięcia zysku bądź przeznaczające zysk wyłącznie na cele statutowe, w których w obu powyższych przypadkach udział większościowy – ponad 50% akcji, udziałów itp. – posiadają jednostki sektora finansów publicznych i/lub podmioty prawa publicznego określone w dyrektywie 2004/18/WE Parlamentu Europejskiego i Rady z dnia 31 marca 2004 r. w sprawie koordynacji procedur udzielania zamówień publicznych na roboty budowlane, dostawy i usługi (Dz. Urz. L 134 z 30.04.2004 r</a:t>
            </a:r>
            <a:r>
              <a:rPr lang="pl-PL" sz="1600" dirty="0" smtClean="0"/>
              <a:t>.),</a:t>
            </a:r>
            <a:endParaRPr lang="pl-PL" sz="1600" dirty="0"/>
          </a:p>
          <a:p>
            <a:pPr marL="285750" lvl="0" indent="-285750">
              <a:spcAft>
                <a:spcPts val="600"/>
              </a:spcAft>
              <a:buFont typeface="Arial" panose="020B0604020202020204" pitchFamily="34" charset="0"/>
              <a:buChar char="•"/>
            </a:pPr>
            <a:r>
              <a:rPr lang="pl-PL" sz="1600" dirty="0"/>
              <a:t>szkoły wyższe, ich związki i </a:t>
            </a:r>
            <a:r>
              <a:rPr lang="pl-PL" sz="1600" dirty="0" smtClean="0"/>
              <a:t>porozumienia,</a:t>
            </a:r>
            <a:endParaRPr lang="pl-PL" sz="1600" dirty="0"/>
          </a:p>
          <a:p>
            <a:pPr marL="285750" indent="-285750">
              <a:spcAft>
                <a:spcPts val="600"/>
              </a:spcAft>
              <a:buFont typeface="Arial" panose="020B0604020202020204" pitchFamily="34" charset="0"/>
              <a:buChar char="•"/>
            </a:pPr>
            <a:r>
              <a:rPr lang="pl-PL" sz="1600" dirty="0"/>
              <a:t>jednostki </a:t>
            </a:r>
            <a:r>
              <a:rPr lang="pl-PL" sz="1600" dirty="0" smtClean="0"/>
              <a:t>naukowe.</a:t>
            </a:r>
            <a:endParaRPr lang="pl-PL" sz="1600"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79</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707277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p:nvSpPr>
        <p:spPr>
          <a:xfrm>
            <a:off x="467544" y="1052736"/>
            <a:ext cx="8064896" cy="13757612"/>
          </a:xfrm>
          <a:prstGeom prst="rect">
            <a:avLst/>
          </a:prstGeom>
        </p:spPr>
        <p:txBody>
          <a:bodyPr wrap="square">
            <a:spAutoFit/>
          </a:bodyPr>
          <a:lstStyle/>
          <a:p>
            <a:pPr marL="342900" lvl="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lvl="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AutoNum type="arabicPeriod"/>
            </a:pPr>
            <a:endParaRPr lang="pl-PL" sz="1600" b="1" dirty="0" smtClean="0">
              <a:latin typeface="Calibri" pitchFamily="34" charset="0"/>
            </a:endParaRPr>
          </a:p>
          <a:p>
            <a:pPr marL="342900" indent="-342900">
              <a:buFontTx/>
              <a:buAutoNum type="arabicPeriod"/>
            </a:pPr>
            <a:endParaRPr lang="pl-PL" dirty="0" smtClean="0"/>
          </a:p>
          <a:p>
            <a:pPr marL="342900" lvl="0" indent="-342900">
              <a:buFontTx/>
              <a:buAutoNum type="arabicPeriod"/>
            </a:pPr>
            <a:endParaRPr lang="pl-PL" dirty="0" smtClean="0"/>
          </a:p>
          <a:p>
            <a:pPr marL="342900" indent="-342900">
              <a:buFontTx/>
              <a:buAutoNum type="arabicPeriod"/>
            </a:pPr>
            <a:endParaRPr lang="pl-PL" dirty="0" smtClean="0"/>
          </a:p>
          <a:p>
            <a:pPr marL="342900" lvl="0" indent="-342900">
              <a:buFontTx/>
              <a:buAutoNum type="arabicPeriod"/>
            </a:pPr>
            <a:endParaRPr lang="pl-PL" b="1" dirty="0" smtClean="0">
              <a:latin typeface="Calibri" pitchFamily="34" charset="0"/>
            </a:endParaRPr>
          </a:p>
          <a:p>
            <a:pPr marL="342900" lvl="0" indent="-342900">
              <a:buFontTx/>
              <a:buAutoNum type="arabicPeriod"/>
            </a:pPr>
            <a:endParaRPr lang="pl-PL" dirty="0" smtClean="0"/>
          </a:p>
          <a:p>
            <a:pPr marL="342900" indent="-342900">
              <a:buFontTx/>
              <a:buAutoNum type="arabicPeriod"/>
            </a:pPr>
            <a:endParaRPr lang="pl-PL" b="1" dirty="0" smtClean="0">
              <a:latin typeface="Calibri" pitchFamily="34" charset="0"/>
            </a:endParaRPr>
          </a:p>
          <a:p>
            <a:pPr marL="342900" indent="-342900">
              <a:buFontTx/>
              <a:buAutoNum type="arabicPeriod"/>
            </a:pPr>
            <a:endParaRPr lang="pl-PL" dirty="0" smtClean="0"/>
          </a:p>
          <a:p>
            <a:pPr marL="342900" lvl="0" indent="-342900">
              <a:buFontTx/>
              <a:buAutoNum type="arabicPeriod"/>
            </a:pPr>
            <a:endParaRPr lang="pl-PL" b="1" dirty="0" smtClean="0">
              <a:latin typeface="Calibri" pitchFamily="34" charset="0"/>
            </a:endParaRPr>
          </a:p>
          <a:p>
            <a:pPr marL="342900" lvl="0" indent="-342900">
              <a:buFontTx/>
              <a:buAutoNum type="arabicPeriod"/>
            </a:pPr>
            <a:endParaRPr lang="pl-PL" b="1" dirty="0" smtClean="0">
              <a:latin typeface="Calibri" pitchFamily="34" charset="0"/>
            </a:endParaRPr>
          </a:p>
          <a:p>
            <a:pPr marL="342900" indent="-342900">
              <a:buAutoNum type="arabicPeriod"/>
            </a:pPr>
            <a:endParaRPr lang="pl-PL" b="1" dirty="0" smtClean="0">
              <a:latin typeface="Calibri" pitchFamily="34" charset="0"/>
            </a:endParaRPr>
          </a:p>
          <a:p>
            <a:pPr marL="342900" indent="-342900">
              <a:buAutoNum type="arabicPeriod"/>
            </a:pPr>
            <a:endParaRPr lang="pl-PL" dirty="0" smtClean="0"/>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a:latin typeface="Calibri" pitchFamily="34" charset="0"/>
            </a:endParaRPr>
          </a:p>
        </p:txBody>
      </p:sp>
      <p:sp>
        <p:nvSpPr>
          <p:cNvPr id="11" name="pole tekstowe 10"/>
          <p:cNvSpPr txBox="1"/>
          <p:nvPr/>
        </p:nvSpPr>
        <p:spPr>
          <a:xfrm>
            <a:off x="179512" y="620688"/>
            <a:ext cx="8856984" cy="369332"/>
          </a:xfrm>
          <a:prstGeom prst="rect">
            <a:avLst/>
          </a:prstGeom>
          <a:noFill/>
        </p:spPr>
        <p:txBody>
          <a:bodyPr wrap="square" rtlCol="0">
            <a:spAutoFit/>
          </a:bodyPr>
          <a:lstStyle/>
          <a:p>
            <a:endParaRPr lang="pl-PL" dirty="0"/>
          </a:p>
        </p:txBody>
      </p:sp>
      <p:pic>
        <p:nvPicPr>
          <p:cNvPr id="2050" name="Picture 2" descr="http://www.gminaostroda.pl/images/stories/2014/07_08_2014_ngo/logo_n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613" y="2065433"/>
            <a:ext cx="5423635" cy="3384392"/>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251520" y="1052736"/>
            <a:ext cx="8640960" cy="1138773"/>
          </a:xfrm>
          <a:prstGeom prst="rect">
            <a:avLst/>
          </a:prstGeom>
          <a:noFill/>
        </p:spPr>
        <p:txBody>
          <a:bodyPr wrap="square" rtlCol="0">
            <a:spAutoFit/>
          </a:bodyPr>
          <a:lstStyle/>
          <a:p>
            <a:pPr algn="ctr"/>
            <a:r>
              <a:rPr lang="pl-PL" sz="2400" b="1" dirty="0" smtClean="0"/>
              <a:t>Możliwości wsparcia projektów </a:t>
            </a:r>
          </a:p>
          <a:p>
            <a:pPr algn="ctr"/>
            <a:r>
              <a:rPr lang="pl-PL" sz="2400" b="1" dirty="0" smtClean="0"/>
              <a:t>realizowanych przez organizacje pozarządowe </a:t>
            </a:r>
          </a:p>
          <a:p>
            <a:pPr algn="ctr"/>
            <a:r>
              <a:rPr lang="pl-PL" b="1" dirty="0" smtClean="0"/>
              <a:t>w ramach RPO WD 2014-2020</a:t>
            </a:r>
          </a:p>
        </p:txBody>
      </p:sp>
      <p:sp>
        <p:nvSpPr>
          <p:cNvPr id="6" name="Symbol zastępczy numeru slajdu 5"/>
          <p:cNvSpPr>
            <a:spLocks noGrp="1"/>
          </p:cNvSpPr>
          <p:nvPr>
            <p:ph type="sldNum" sz="quarter" idx="12"/>
          </p:nvPr>
        </p:nvSpPr>
        <p:spPr/>
        <p:txBody>
          <a:bodyPr/>
          <a:lstStyle/>
          <a:p>
            <a:fld id="{F86E09CB-2C72-480B-B6BF-F61CF0356E3A}" type="slidenum">
              <a:rPr lang="pl-PL" smtClean="0"/>
              <a:pPr/>
              <a:t>8</a:t>
            </a:fld>
            <a:endParaRPr lang="pl-PL"/>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486" y="340894"/>
            <a:ext cx="4248018" cy="416745"/>
          </a:xfrm>
          <a:prstGeom prst="rect">
            <a:avLst/>
          </a:prstGeom>
        </p:spPr>
      </p:pic>
    </p:spTree>
    <p:extLst>
      <p:ext uri="{BB962C8B-B14F-4D97-AF65-F5344CB8AC3E}">
        <p14:creationId xmlns:p14="http://schemas.microsoft.com/office/powerpoint/2010/main" val="24368216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81945" y="1124744"/>
            <a:ext cx="8640960" cy="5112568"/>
          </a:xfrm>
          <a:prstGeom prst="rect">
            <a:avLst/>
          </a:prstGeom>
        </p:spPr>
        <p:txBody>
          <a:bodyPr>
            <a:noAutofit/>
          </a:bodyPr>
          <a:lstStyle/>
          <a:p>
            <a:pPr marL="45720" algn="just">
              <a:buClr>
                <a:srgbClr val="0070C0"/>
              </a:buClr>
              <a:buSzPct val="100000"/>
              <a:defRPr/>
            </a:pPr>
            <a:endParaRPr lang="pl-PL" b="1" dirty="0" smtClean="0"/>
          </a:p>
          <a:p>
            <a:pPr marL="45720" algn="just">
              <a:buClr>
                <a:srgbClr val="0070C0"/>
              </a:buClr>
              <a:buSzPct val="100000"/>
              <a:defRPr/>
            </a:pPr>
            <a:r>
              <a:rPr lang="pl-PL" b="1" dirty="0" smtClean="0"/>
              <a:t>Cross-</a:t>
            </a:r>
            <a:r>
              <a:rPr lang="pl-PL" b="1" dirty="0" err="1" smtClean="0"/>
              <a:t>financing</a:t>
            </a:r>
            <a:r>
              <a:rPr lang="pl-PL" b="1" dirty="0" smtClean="0"/>
              <a:t> - </a:t>
            </a:r>
            <a:r>
              <a:rPr lang="pl-PL" dirty="0" smtClean="0"/>
              <a:t>nie dotyczy.</a:t>
            </a:r>
          </a:p>
          <a:p>
            <a:pPr marL="45720" algn="just">
              <a:buClr>
                <a:srgbClr val="0070C0"/>
              </a:buClr>
              <a:buSzPct val="100000"/>
              <a:defRPr/>
            </a:pPr>
            <a:endParaRPr lang="pl-PL" dirty="0">
              <a:solidFill>
                <a:prstClr val="black"/>
              </a:solidFill>
            </a:endParaRPr>
          </a:p>
          <a:p>
            <a:pPr marL="45720" algn="just">
              <a:buClr>
                <a:srgbClr val="0070C0"/>
              </a:buClr>
              <a:buSzPct val="100000"/>
              <a:defRPr/>
            </a:pPr>
            <a:r>
              <a:rPr lang="pl-PL" b="1" dirty="0" smtClean="0"/>
              <a:t>Warunki </a:t>
            </a:r>
            <a:r>
              <a:rPr lang="pl-PL" b="1" dirty="0"/>
              <a:t>uwzględniania dochodu w projekcie </a:t>
            </a:r>
            <a:r>
              <a:rPr lang="pl-PL" dirty="0" smtClean="0"/>
              <a:t>- luka </a:t>
            </a:r>
            <a:r>
              <a:rPr lang="pl-PL" dirty="0"/>
              <a:t>finansowa w projektach nieobjętych pomocą </a:t>
            </a:r>
            <a:r>
              <a:rPr lang="pl-PL" dirty="0" smtClean="0"/>
              <a:t>publiczną. </a:t>
            </a:r>
          </a:p>
          <a:p>
            <a:pPr marL="45720" algn="just">
              <a:buClr>
                <a:srgbClr val="0070C0"/>
              </a:buClr>
              <a:buSzPct val="100000"/>
              <a:defRPr/>
            </a:pPr>
            <a:endParaRPr lang="pl-PL" dirty="0"/>
          </a:p>
          <a:p>
            <a:pPr marL="45720" algn="just">
              <a:buClr>
                <a:srgbClr val="0070C0"/>
              </a:buClr>
              <a:buSzPct val="100000"/>
              <a:defRPr/>
            </a:pPr>
            <a:r>
              <a:rPr lang="pl-PL" b="1" dirty="0"/>
              <a:t>Minimalna wartość projektu </a:t>
            </a:r>
            <a:r>
              <a:rPr lang="pl-PL" dirty="0"/>
              <a:t>– 50 tys. PLN. </a:t>
            </a:r>
          </a:p>
          <a:p>
            <a:pPr marL="45720" algn="just">
              <a:buClr>
                <a:srgbClr val="0070C0"/>
              </a:buClr>
              <a:buSzPct val="100000"/>
              <a:defRPr/>
            </a:pPr>
            <a:endParaRPr lang="pl-PL" b="1" dirty="0" smtClean="0"/>
          </a:p>
          <a:p>
            <a:pPr algn="just"/>
            <a:r>
              <a:rPr lang="pl-PL" b="1" dirty="0" smtClean="0"/>
              <a:t>Pomoc Publiczna - </a:t>
            </a:r>
            <a:r>
              <a:rPr lang="pl-PL" dirty="0"/>
              <a:t>W przypadku wsparcia stanowiącego pomoc publiczną, udzielaną w ramach realizacji programu, znajdą </a:t>
            </a:r>
            <a:r>
              <a:rPr lang="pl-PL" dirty="0" smtClean="0"/>
              <a:t>zastosowanie </a:t>
            </a:r>
            <a:r>
              <a:rPr lang="pl-PL" dirty="0"/>
              <a:t>właściwe przepisy prawa wspólnotowego i krajowego dotyczące zasad udzielania tej pomocy, obowiązujące w momencie udzielania wsparcia</a:t>
            </a:r>
            <a:r>
              <a:rPr lang="pl-PL" dirty="0" smtClean="0"/>
              <a:t>.</a:t>
            </a:r>
          </a:p>
          <a:p>
            <a:pPr algn="just"/>
            <a:endParaRPr lang="pl-PL" dirty="0"/>
          </a:p>
          <a:p>
            <a:pPr algn="just"/>
            <a:r>
              <a:rPr lang="pl-PL" sz="1600" dirty="0"/>
              <a:t>- GBER (rozporządzenie Komisji (UE) nr 651/2014 z dn. 17 czerwca 2014. uznające niektóre rodzaje pomocy za zgodne z rynkiem wewnętrznym w zastosowaniu art. 107 i 108 Traktatu (art. 14 Regionalna pomoc inwestycyjna, art. 55 Pomoc na infrastrukturę sportową i wielofunkcyjną infrastrukturę rekreacyjną);</a:t>
            </a:r>
          </a:p>
          <a:p>
            <a:pPr algn="just"/>
            <a:r>
              <a:rPr lang="pl-PL" sz="1600" dirty="0"/>
              <a:t>- Rozporządzenie Komisji (UE) nr 1407/2013 – rozporządzenie w sprawie udzielania pomocy </a:t>
            </a:r>
            <a:r>
              <a:rPr lang="pl-PL" sz="1600" i="1" dirty="0"/>
              <a:t>de </a:t>
            </a:r>
            <a:r>
              <a:rPr lang="pl-PL" sz="1600" i="1" dirty="0" err="1"/>
              <a:t>minimis</a:t>
            </a:r>
            <a:r>
              <a:rPr lang="pl-PL" sz="1600" i="1" dirty="0"/>
              <a:t> </a:t>
            </a:r>
            <a:r>
              <a:rPr lang="pl-PL" sz="1600" dirty="0"/>
              <a:t>w ramach regionalnych programów operacyjnych.</a:t>
            </a:r>
            <a:endParaRPr lang="pl-PL" sz="1600" dirty="0" smtClean="0">
              <a:solidFill>
                <a:prstClr val="black"/>
              </a:solidFill>
              <a:latin typeface="Calibri" panose="020F0502020204030204" pitchFamily="34" charset="0"/>
            </a:endParaRP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80</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6976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rostokąt 9"/>
          <p:cNvSpPr/>
          <p:nvPr/>
        </p:nvSpPr>
        <p:spPr>
          <a:xfrm>
            <a:off x="251520" y="1732746"/>
            <a:ext cx="8712968" cy="400110"/>
          </a:xfrm>
          <a:prstGeom prst="rect">
            <a:avLst/>
          </a:prstGeom>
        </p:spPr>
        <p:txBody>
          <a:bodyPr wrap="square">
            <a:spAutoFit/>
          </a:bodyPr>
          <a:lstStyle/>
          <a:p>
            <a:pPr algn="just"/>
            <a:r>
              <a:rPr lang="pl-PL" sz="2000" b="1" dirty="0">
                <a:solidFill>
                  <a:schemeClr val="tx2"/>
                </a:solidFill>
              </a:rPr>
              <a:t>Działanie </a:t>
            </a:r>
            <a:r>
              <a:rPr lang="pl-PL" sz="2000" b="1" dirty="0" smtClean="0">
                <a:solidFill>
                  <a:schemeClr val="tx2"/>
                </a:solidFill>
              </a:rPr>
              <a:t>4.5 Bezpieczeństwo</a:t>
            </a:r>
            <a:endParaRPr lang="pl-PL" sz="2000" b="1" dirty="0" smtClean="0">
              <a:solidFill>
                <a:schemeClr val="tx2"/>
              </a:solidFill>
              <a:effectLst>
                <a:outerShdw blurRad="38100" dist="38100" dir="2700000" algn="tl">
                  <a:srgbClr val="000000">
                    <a:alpha val="43137"/>
                  </a:srgbClr>
                </a:outerShdw>
              </a:effectLst>
            </a:endParaRPr>
          </a:p>
        </p:txBody>
      </p:sp>
      <p:sp>
        <p:nvSpPr>
          <p:cNvPr id="9" name="pole tekstowe 8"/>
          <p:cNvSpPr txBox="1"/>
          <p:nvPr/>
        </p:nvSpPr>
        <p:spPr>
          <a:xfrm>
            <a:off x="403666" y="2132856"/>
            <a:ext cx="8560822" cy="2492990"/>
          </a:xfrm>
          <a:prstGeom prst="rect">
            <a:avLst/>
          </a:prstGeom>
          <a:noFill/>
        </p:spPr>
        <p:txBody>
          <a:bodyPr wrap="square" rtlCol="0">
            <a:spAutoFit/>
          </a:bodyPr>
          <a:lstStyle/>
          <a:p>
            <a:endParaRPr lang="pl-PL" b="1" dirty="0" smtClean="0"/>
          </a:p>
          <a:p>
            <a:pPr algn="just"/>
            <a:r>
              <a:rPr lang="pl-PL" sz="2000" dirty="0" smtClean="0"/>
              <a:t>Poddziałanie </a:t>
            </a:r>
            <a:r>
              <a:rPr lang="pl-PL" sz="2000" dirty="0"/>
              <a:t>nr </a:t>
            </a:r>
            <a:r>
              <a:rPr lang="pl-PL" sz="2000" dirty="0" smtClean="0"/>
              <a:t>4.4.1</a:t>
            </a:r>
            <a:r>
              <a:rPr lang="pl-PL" sz="2000" b="1" dirty="0"/>
              <a:t>		</a:t>
            </a:r>
            <a:endParaRPr lang="pl-PL" sz="2000" dirty="0"/>
          </a:p>
          <a:p>
            <a:pPr algn="just"/>
            <a:r>
              <a:rPr lang="pl-PL" sz="2000" dirty="0"/>
              <a:t>	– </a:t>
            </a:r>
            <a:r>
              <a:rPr lang="pl-PL" sz="2000" b="1" dirty="0"/>
              <a:t>konkursy </a:t>
            </a:r>
            <a:r>
              <a:rPr lang="pl-PL" sz="2000" b="1" dirty="0" smtClean="0"/>
              <a:t>horyzontalne </a:t>
            </a:r>
            <a:r>
              <a:rPr lang="pl-PL" sz="2000" dirty="0" smtClean="0"/>
              <a:t>				</a:t>
            </a:r>
            <a:r>
              <a:rPr lang="pl-PL" sz="2000" dirty="0"/>
              <a:t> </a:t>
            </a:r>
            <a:r>
              <a:rPr lang="pl-PL" sz="2000" dirty="0" smtClean="0"/>
              <a:t>     20</a:t>
            </a:r>
            <a:r>
              <a:rPr lang="pl-PL" sz="2000" dirty="0"/>
              <a:t> 500 000 </a:t>
            </a:r>
            <a:r>
              <a:rPr lang="pl-PL" sz="2000" dirty="0" smtClean="0"/>
              <a:t>EUR</a:t>
            </a:r>
            <a:endParaRPr lang="pl-PL" sz="2000" dirty="0"/>
          </a:p>
          <a:p>
            <a:pPr lvl="0"/>
            <a:endParaRPr lang="pl-PL" sz="2000" dirty="0" smtClean="0">
              <a:solidFill>
                <a:prstClr val="black"/>
              </a:solidFill>
            </a:endParaRPr>
          </a:p>
          <a:p>
            <a:pPr lvl="0"/>
            <a:r>
              <a:rPr lang="pl-PL" sz="2000" dirty="0" smtClean="0">
                <a:solidFill>
                  <a:prstClr val="black"/>
                </a:solidFill>
              </a:rPr>
              <a:t>Poddziałanie </a:t>
            </a:r>
            <a:r>
              <a:rPr lang="pl-PL" sz="2000" dirty="0">
                <a:solidFill>
                  <a:prstClr val="black"/>
                </a:solidFill>
              </a:rPr>
              <a:t>nr </a:t>
            </a:r>
            <a:r>
              <a:rPr lang="pl-PL" sz="2000" dirty="0" smtClean="0"/>
              <a:t>4.4</a:t>
            </a:r>
            <a:r>
              <a:rPr lang="pl-PL" sz="2000" dirty="0" smtClean="0">
                <a:solidFill>
                  <a:prstClr val="black"/>
                </a:solidFill>
              </a:rPr>
              <a:t>.2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Wrocławskiego Obszaru </a:t>
            </a:r>
            <a:r>
              <a:rPr lang="pl-PL" sz="2000" b="1" dirty="0" smtClean="0">
                <a:solidFill>
                  <a:prstClr val="black"/>
                </a:solidFill>
              </a:rPr>
              <a:t>Funkcjonalnego </a:t>
            </a:r>
            <a:r>
              <a:rPr lang="pl-PL" sz="2000" dirty="0" smtClean="0">
                <a:solidFill>
                  <a:prstClr val="black"/>
                </a:solidFill>
              </a:rPr>
              <a:t>	</a:t>
            </a:r>
            <a:r>
              <a:rPr lang="pl-PL" sz="2000" dirty="0">
                <a:solidFill>
                  <a:prstClr val="black"/>
                </a:solidFill>
              </a:rPr>
              <a:t> </a:t>
            </a:r>
            <a:r>
              <a:rPr lang="pl-PL" sz="2000" dirty="0" smtClean="0">
                <a:solidFill>
                  <a:prstClr val="black"/>
                </a:solidFill>
              </a:rPr>
              <a:t>       </a:t>
            </a:r>
            <a:r>
              <a:rPr lang="pl-PL" sz="2000" dirty="0" smtClean="0"/>
              <a:t>5</a:t>
            </a:r>
            <a:r>
              <a:rPr lang="pl-PL" sz="2000" dirty="0"/>
              <a:t> 500 000</a:t>
            </a:r>
            <a:r>
              <a:rPr lang="pl-PL" sz="2000" dirty="0" smtClean="0"/>
              <a:t> </a:t>
            </a:r>
            <a:r>
              <a:rPr lang="pl-PL" sz="2000" dirty="0"/>
              <a:t>EUR</a:t>
            </a:r>
          </a:p>
          <a:p>
            <a:pPr marL="285750" lvl="0" indent="-285750" algn="r">
              <a:buFontTx/>
              <a:buChar char="-"/>
            </a:pPr>
            <a:endParaRPr lang="pl-PL" sz="2000" dirty="0">
              <a:solidFill>
                <a:prstClr val="black"/>
              </a:solidFill>
            </a:endParaRPr>
          </a:p>
          <a:p>
            <a:endParaRPr lang="pl-PL" dirty="0"/>
          </a:p>
        </p:txBody>
      </p:sp>
      <p:sp>
        <p:nvSpPr>
          <p:cNvPr id="12" name="pole tekstowe 11"/>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81</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6496257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10" name="pole tekstowe 9"/>
          <p:cNvSpPr txBox="1"/>
          <p:nvPr/>
        </p:nvSpPr>
        <p:spPr>
          <a:xfrm>
            <a:off x="473149" y="1412776"/>
            <a:ext cx="8064896" cy="4708981"/>
          </a:xfrm>
          <a:prstGeom prst="rect">
            <a:avLst/>
          </a:prstGeom>
          <a:noFill/>
        </p:spPr>
        <p:txBody>
          <a:bodyPr wrap="square" rtlCol="0">
            <a:spAutoFit/>
          </a:bodyPr>
          <a:lstStyle/>
          <a:p>
            <a:r>
              <a:rPr lang="pl-PL" sz="2000" b="1" dirty="0"/>
              <a:t>Typy </a:t>
            </a:r>
            <a:r>
              <a:rPr lang="pl-PL" sz="2000" b="1" dirty="0" smtClean="0"/>
              <a:t>projektów</a:t>
            </a:r>
          </a:p>
          <a:p>
            <a:pPr algn="ctr"/>
            <a:endParaRPr lang="pl-PL" sz="2000" b="1" dirty="0" smtClean="0"/>
          </a:p>
          <a:p>
            <a:pPr marL="625475" lvl="0" indent="-625475">
              <a:tabLst>
                <a:tab pos="625475" algn="l"/>
              </a:tabLst>
            </a:pPr>
            <a:r>
              <a:rPr lang="pl-PL" b="1" dirty="0" smtClean="0"/>
              <a:t>4.5.A.	</a:t>
            </a:r>
            <a:r>
              <a:rPr lang="pl-PL" dirty="0" smtClean="0"/>
              <a:t>Projekty </a:t>
            </a:r>
            <a:r>
              <a:rPr lang="pl-PL" dirty="0"/>
              <a:t>związane z budową lub rozbudową systemów i urządzeń małej </a:t>
            </a:r>
            <a:r>
              <a:rPr lang="pl-PL" dirty="0" smtClean="0"/>
              <a:t>retencji.</a:t>
            </a:r>
          </a:p>
          <a:p>
            <a:pPr marL="625475" lvl="0" indent="-625475">
              <a:buAutoNum type="arabicPeriod"/>
              <a:tabLst>
                <a:tab pos="625475" algn="l"/>
              </a:tabLst>
            </a:pPr>
            <a:endParaRPr lang="pl-PL" dirty="0"/>
          </a:p>
          <a:p>
            <a:pPr marL="625475" lvl="0" indent="-625475">
              <a:tabLst>
                <a:tab pos="625475" algn="l"/>
              </a:tabLst>
            </a:pPr>
            <a:r>
              <a:rPr lang="pl-PL" b="1" dirty="0" smtClean="0"/>
              <a:t>4.5.B.	</a:t>
            </a:r>
            <a:r>
              <a:rPr lang="pl-PL" dirty="0" smtClean="0"/>
              <a:t>Projekty </a:t>
            </a:r>
            <a:r>
              <a:rPr lang="pl-PL" dirty="0"/>
              <a:t>dotyczące inwestycji przeciwpowodziowych (mające na celu ochronę obszarów ze średnim ryzykiem powodziowym) – będące częścią zintegrowanych planów zarządzania ryzykiem powodziowym zgodnie z wymogami prawa </a:t>
            </a:r>
            <a:r>
              <a:rPr lang="pl-PL" dirty="0" smtClean="0"/>
              <a:t>UE, działania </a:t>
            </a:r>
            <a:r>
              <a:rPr lang="pl-PL" dirty="0"/>
              <a:t>związane z zapobieganiem suszom, a także działania związane z podnoszeniem wiedzy i świadomości dla osób dotkniętych ryzykiem zalania (w ramach mechanizmu finansowania krzyżowego – cross-</a:t>
            </a:r>
            <a:r>
              <a:rPr lang="pl-PL" dirty="0" err="1"/>
              <a:t>financingu</a:t>
            </a:r>
            <a:r>
              <a:rPr lang="pl-PL" dirty="0"/>
              <a:t>), w </a:t>
            </a:r>
            <a:r>
              <a:rPr lang="pl-PL" dirty="0" smtClean="0"/>
              <a:t>tym:</a:t>
            </a:r>
          </a:p>
          <a:p>
            <a:pPr marL="342900" lvl="0" indent="-342900">
              <a:buAutoNum type="arabicPeriod"/>
            </a:pPr>
            <a:endParaRPr lang="pl-PL" sz="1600" dirty="0" smtClean="0"/>
          </a:p>
          <a:p>
            <a:pPr marL="742950" lvl="1" indent="-285750">
              <a:buFont typeface="Arial" panose="020B0604020202020204" pitchFamily="34" charset="0"/>
              <a:buChar char="•"/>
            </a:pPr>
            <a:r>
              <a:rPr lang="pl-PL" sz="1600" dirty="0" smtClean="0"/>
              <a:t>projekty </a:t>
            </a:r>
            <a:r>
              <a:rPr lang="pl-PL" sz="1600" dirty="0"/>
              <a:t>dotyczące działań związanych z regulacją i odbudową cieków wodnych, a także ze zwiększeniem retencji wodnej np. poprzez budowę urządzeń piętrzących;</a:t>
            </a:r>
          </a:p>
          <a:p>
            <a:pPr marL="742950" lvl="1" indent="-285750">
              <a:buFont typeface="Arial" panose="020B0604020202020204" pitchFamily="34" charset="0"/>
              <a:buChar char="•"/>
            </a:pPr>
            <a:r>
              <a:rPr lang="pl-PL" sz="1600" dirty="0"/>
              <a:t>budowa zbiorników </a:t>
            </a:r>
            <a:r>
              <a:rPr lang="pl-PL" sz="1600" dirty="0" smtClean="0"/>
              <a:t>retencyjnych;</a:t>
            </a:r>
          </a:p>
          <a:p>
            <a:pPr marL="742950" lvl="1" indent="-285750">
              <a:buFont typeface="Arial" panose="020B0604020202020204" pitchFamily="34" charset="0"/>
              <a:buChar char="•"/>
            </a:pPr>
            <a:r>
              <a:rPr lang="pl-PL" sz="1600" dirty="0" smtClean="0"/>
              <a:t>budowa</a:t>
            </a:r>
            <a:r>
              <a:rPr lang="pl-PL" sz="1600" dirty="0"/>
              <a:t>, </a:t>
            </a:r>
            <a:r>
              <a:rPr lang="pl-PL" sz="1600" dirty="0" smtClean="0"/>
              <a:t>przebudowa/rozbudowa </a:t>
            </a:r>
            <a:r>
              <a:rPr lang="pl-PL" sz="1600" dirty="0"/>
              <a:t>systemu zabezpieczeń przeciwpowodziowych. </a:t>
            </a:r>
            <a:endParaRPr lang="pl-PL" sz="1600" dirty="0" smtClean="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82</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7616939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rostokąt 2"/>
          <p:cNvSpPr/>
          <p:nvPr/>
        </p:nvSpPr>
        <p:spPr>
          <a:xfrm>
            <a:off x="471609" y="1632277"/>
            <a:ext cx="8200782" cy="4832092"/>
          </a:xfrm>
          <a:prstGeom prst="rect">
            <a:avLst/>
          </a:prstGeom>
        </p:spPr>
        <p:txBody>
          <a:bodyPr wrap="square">
            <a:spAutoFit/>
          </a:bodyPr>
          <a:lstStyle/>
          <a:p>
            <a:pPr marL="625475" indent="-625475">
              <a:tabLst>
                <a:tab pos="625475" algn="l"/>
              </a:tabLst>
            </a:pPr>
            <a:r>
              <a:rPr lang="pl-PL" sz="2000" b="1" dirty="0"/>
              <a:t>Typy </a:t>
            </a:r>
            <a:r>
              <a:rPr lang="pl-PL" sz="2000" b="1" dirty="0" smtClean="0"/>
              <a:t>projektów</a:t>
            </a:r>
          </a:p>
          <a:p>
            <a:pPr marL="625475" indent="-625475">
              <a:tabLst>
                <a:tab pos="625475" algn="l"/>
              </a:tabLst>
            </a:pPr>
            <a:endParaRPr lang="pl-PL" b="1" dirty="0"/>
          </a:p>
          <a:p>
            <a:pPr marL="625475" lvl="0" indent="-625475">
              <a:tabLst>
                <a:tab pos="625475" algn="l"/>
              </a:tabLst>
            </a:pPr>
            <a:endParaRPr lang="pl-PL" b="1" dirty="0" smtClean="0"/>
          </a:p>
          <a:p>
            <a:pPr marL="625475" lvl="0" indent="-625475">
              <a:tabLst>
                <a:tab pos="625475" algn="l"/>
              </a:tabLst>
            </a:pPr>
            <a:r>
              <a:rPr lang="pl-PL" b="1" dirty="0" smtClean="0"/>
              <a:t>4.5.C.</a:t>
            </a:r>
            <a:r>
              <a:rPr lang="pl-PL" dirty="0" smtClean="0"/>
              <a:t>	Projekty </a:t>
            </a:r>
            <a:r>
              <a:rPr lang="pl-PL" dirty="0"/>
              <a:t>dotyczące zabezpieczenia obszarów miejskich do 100 tys. mieszkańców przed niekorzystnymi zjawiskami pogodowymi i ich następstwami (przede wszystkim w zakresie zagospodarowania wód opadowych, w tym: systemy zbierania i retencjonowania wody opadowej, budowa/ modernizacja sieci kanalizacji deszczowej wraz z infrastrukturą towarzyszącą, zapobieganie uszczelnianiu gruntu. </a:t>
            </a:r>
            <a:endParaRPr lang="pl-PL" dirty="0" smtClean="0"/>
          </a:p>
          <a:p>
            <a:pPr marL="625475" lvl="0" indent="-625475">
              <a:buFont typeface="+mj-lt"/>
              <a:buAutoNum type="arabicPeriod" startAt="3"/>
              <a:tabLst>
                <a:tab pos="625475" algn="l"/>
              </a:tabLst>
            </a:pPr>
            <a:endParaRPr lang="pl-PL" dirty="0"/>
          </a:p>
          <a:p>
            <a:pPr marL="625475" indent="-625475">
              <a:tabLst>
                <a:tab pos="625475" algn="l"/>
              </a:tabLst>
            </a:pPr>
            <a:r>
              <a:rPr lang="pl-PL" b="1" dirty="0" smtClean="0"/>
              <a:t>4.5.D.</a:t>
            </a:r>
            <a:r>
              <a:rPr lang="pl-PL" dirty="0" smtClean="0"/>
              <a:t>	Projekty </a:t>
            </a:r>
            <a:r>
              <a:rPr lang="pl-PL" dirty="0"/>
              <a:t>dotyczące wsparcia jednostek ratowniczych włączonych do Krajowego Systemu Ratowniczo-Gaśniczego (KSRG), m.in</a:t>
            </a:r>
            <a:r>
              <a:rPr lang="pl-PL" dirty="0" smtClean="0"/>
              <a:t>.: zakup </a:t>
            </a:r>
            <a:r>
              <a:rPr lang="pl-PL" dirty="0"/>
              <a:t>sprzętu do prowadzenia akcji ratowniczych i usuwania skutków zjawisk katastrofalnych lub poważnych awarii</a:t>
            </a:r>
            <a:r>
              <a:rPr lang="pl-PL" dirty="0" smtClean="0"/>
              <a:t>.</a:t>
            </a:r>
          </a:p>
          <a:p>
            <a:pPr marL="625475" indent="-625475">
              <a:buFont typeface="+mj-lt"/>
              <a:buAutoNum type="arabicPeriod" startAt="4"/>
              <a:tabLst>
                <a:tab pos="625475" algn="l"/>
              </a:tabLst>
            </a:pPr>
            <a:endParaRPr lang="pl-PL" dirty="0"/>
          </a:p>
          <a:p>
            <a:pPr marL="625475" lvl="0" indent="-625475">
              <a:tabLst>
                <a:tab pos="625475" algn="l"/>
              </a:tabLst>
            </a:pPr>
            <a:r>
              <a:rPr lang="pl-PL" b="1" dirty="0" smtClean="0"/>
              <a:t>4.5.E.</a:t>
            </a:r>
            <a:r>
              <a:rPr lang="pl-PL" dirty="0" smtClean="0"/>
              <a:t>	Rozwój </a:t>
            </a:r>
            <a:r>
              <a:rPr lang="pl-PL" dirty="0"/>
              <a:t>systemów wczesnego ostrzegania i prognozowania zagrożeń. </a:t>
            </a:r>
          </a:p>
          <a:p>
            <a:endParaRPr lang="pl-PL" dirty="0" smtClean="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83</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2606857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Prostokąt 2"/>
          <p:cNvSpPr/>
          <p:nvPr/>
        </p:nvSpPr>
        <p:spPr>
          <a:xfrm>
            <a:off x="395536" y="1088152"/>
            <a:ext cx="8416806" cy="5509200"/>
          </a:xfrm>
          <a:prstGeom prst="rect">
            <a:avLst/>
          </a:prstGeom>
        </p:spPr>
        <p:txBody>
          <a:bodyPr wrap="square">
            <a:spAutoFit/>
          </a:bodyPr>
          <a:lstStyle/>
          <a:p>
            <a:pPr lvl="0"/>
            <a:r>
              <a:rPr lang="pl-PL" sz="2000" b="1" i="1" dirty="0" smtClean="0"/>
              <a:t>Ważne</a:t>
            </a:r>
          </a:p>
          <a:p>
            <a:pPr algn="just"/>
            <a:r>
              <a:rPr lang="pl-PL" sz="1600" dirty="0"/>
              <a:t>Współfinansowane będą tylko projekty nie mające negatywnego wpływu na stan lub potencjał jednolitych części wód, które znajdują się na listach nr 1 będących załącznikami do </a:t>
            </a:r>
            <a:r>
              <a:rPr lang="pl-PL" sz="1600" dirty="0" err="1"/>
              <a:t>Masterplanów</a:t>
            </a:r>
            <a:r>
              <a:rPr lang="pl-PL" sz="1600" dirty="0"/>
              <a:t> dla dorzeczy Odry i Wisły. </a:t>
            </a:r>
          </a:p>
          <a:p>
            <a:pPr algn="just"/>
            <a:r>
              <a:rPr lang="pl-PL" sz="1600" dirty="0"/>
              <a:t>Współfinansowanie projektów, które mają znaczący wpływ na stan lub potencjał jednolitych części wód i które mogą być zrealizowane tylko po spełnieniu warunków określonych w artykule 4.7 Ramowej Dyrektywy Wodnej, znajdujących się na listach nr 2 będących załącznikami do </a:t>
            </a:r>
            <a:r>
              <a:rPr lang="pl-PL" sz="1600" dirty="0" err="1"/>
              <a:t>Masterplanów</a:t>
            </a:r>
            <a:r>
              <a:rPr lang="pl-PL" sz="1600" dirty="0"/>
              <a:t> dla dorzeczy Odry i Wisły, nie będzie dozwolone do czasu przedstawienia wystarczających dowodów na spełnienie warunków określonych w artykule 4.7 Ramowej Dyrektywy Wodnej w drugim cyklu Planów Gospodarowania Wodami w Dorzeczach. Wypełnienie warunku będzie uzależnione od potwierdzenia zgodności z Ramową Dyrektywą Wodną drugiego cyklu Planów Gospodarowania Wodami w Dorzeczach przez Komisję Europejską. </a:t>
            </a:r>
          </a:p>
          <a:p>
            <a:r>
              <a:rPr lang="pl-PL" sz="1600" dirty="0"/>
              <a:t> </a:t>
            </a:r>
          </a:p>
          <a:p>
            <a:r>
              <a:rPr lang="pl-PL" sz="1600" dirty="0"/>
              <a:t>Po zakończeniu obowiązywania </a:t>
            </a:r>
            <a:r>
              <a:rPr lang="pl-PL" sz="1600" dirty="0" err="1"/>
              <a:t>Masterplanów</a:t>
            </a:r>
            <a:r>
              <a:rPr lang="pl-PL" sz="1600" dirty="0"/>
              <a:t> wsparcie tylko dla inwestycji zgłoszonych do Planów Gospodarowania Wodami.</a:t>
            </a:r>
            <a:endParaRPr lang="pl-PL" sz="1600" dirty="0" smtClean="0"/>
          </a:p>
          <a:p>
            <a:pPr algn="just"/>
            <a:endParaRPr lang="pl-PL" sz="2000" u="sng" dirty="0" smtClean="0"/>
          </a:p>
          <a:p>
            <a:pPr algn="just"/>
            <a:r>
              <a:rPr lang="pl-PL" b="1" u="sng" dirty="0" smtClean="0"/>
              <a:t>Preferowane </a:t>
            </a:r>
            <a:r>
              <a:rPr lang="pl-PL" b="1" u="sng" dirty="0"/>
              <a:t>będą projekty:</a:t>
            </a:r>
            <a:endParaRPr lang="pl-PL" b="1" dirty="0"/>
          </a:p>
          <a:p>
            <a:pPr marL="342900" lvl="0" indent="-342900" algn="just">
              <a:buFont typeface="Arial" panose="020B0604020202020204" pitchFamily="34" charset="0"/>
              <a:buChar char="•"/>
            </a:pPr>
            <a:r>
              <a:rPr lang="pl-PL" sz="1600" dirty="0"/>
              <a:t>zapewniające rozwój systemów ostrzegania i prognozowania zagrożeń na poziomie co najmniej kilku powiatów; </a:t>
            </a:r>
          </a:p>
          <a:p>
            <a:pPr marL="342900" indent="-342900" algn="just">
              <a:buFont typeface="Arial" panose="020B0604020202020204" pitchFamily="34" charset="0"/>
              <a:buChar char="•"/>
            </a:pPr>
            <a:r>
              <a:rPr lang="pl-PL" sz="1600" dirty="0"/>
              <a:t>rozwiązujące problem braku wyposażania jednostek ratowniczych w danym powiecie</a:t>
            </a:r>
            <a:r>
              <a:rPr lang="pl-PL" dirty="0"/>
              <a:t>. </a:t>
            </a:r>
          </a:p>
          <a:p>
            <a:pPr algn="just"/>
            <a:r>
              <a:rPr lang="pl-PL" sz="2000" dirty="0"/>
              <a:t> </a:t>
            </a:r>
            <a:endParaRPr lang="pl-PL" sz="2000" dirty="0" smtClean="0"/>
          </a:p>
        </p:txBody>
      </p:sp>
      <p:sp>
        <p:nvSpPr>
          <p:cNvPr id="6" name="pole tekstowe 5"/>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84</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05507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5" name="Prostokąt 4"/>
          <p:cNvSpPr/>
          <p:nvPr/>
        </p:nvSpPr>
        <p:spPr>
          <a:xfrm>
            <a:off x="283366" y="1412776"/>
            <a:ext cx="8465098" cy="5139869"/>
          </a:xfrm>
          <a:prstGeom prst="rect">
            <a:avLst/>
          </a:prstGeom>
        </p:spPr>
        <p:txBody>
          <a:bodyPr wrap="square">
            <a:spAutoFit/>
          </a:bodyPr>
          <a:lstStyle/>
          <a:p>
            <a:pPr lvl="0"/>
            <a:r>
              <a:rPr lang="pl-PL" sz="2000" b="1" dirty="0" smtClean="0">
                <a:solidFill>
                  <a:schemeClr val="tx2"/>
                </a:solidFill>
                <a:latin typeface="Calibri" panose="020F0502020204030204" pitchFamily="34" charset="0"/>
              </a:rPr>
              <a:t>Beneficjenci</a:t>
            </a:r>
          </a:p>
          <a:p>
            <a:pPr lvl="0"/>
            <a:endParaRPr lang="pl-PL" b="1" dirty="0">
              <a:solidFill>
                <a:prstClr val="black"/>
              </a:solidFill>
            </a:endParaRPr>
          </a:p>
          <a:p>
            <a:pPr marL="342900" lvl="0" indent="-342900">
              <a:buFont typeface="Arial" panose="020B0604020202020204" pitchFamily="34" charset="0"/>
              <a:buChar char="•"/>
            </a:pPr>
            <a:r>
              <a:rPr lang="pl-PL" dirty="0"/>
              <a:t>jednostki samorządu terytorialnego, ich związki i </a:t>
            </a:r>
            <a:r>
              <a:rPr lang="pl-PL" dirty="0" smtClean="0"/>
              <a:t>stowarzyszenia, </a:t>
            </a:r>
            <a:endParaRPr lang="pl-PL" dirty="0"/>
          </a:p>
          <a:p>
            <a:pPr marL="342900" lvl="0" indent="-342900">
              <a:buFont typeface="Arial" panose="020B0604020202020204" pitchFamily="34" charset="0"/>
              <a:buChar char="•"/>
            </a:pPr>
            <a:r>
              <a:rPr lang="pl-PL" dirty="0"/>
              <a:t>jednostki podległe </a:t>
            </a:r>
            <a:r>
              <a:rPr lang="pl-PL" dirty="0" err="1"/>
              <a:t>jst</a:t>
            </a:r>
            <a:r>
              <a:rPr lang="pl-PL" dirty="0"/>
              <a:t>, w tym jednostki organizacyjne </a:t>
            </a:r>
            <a:r>
              <a:rPr lang="pl-PL" dirty="0" err="1" smtClean="0"/>
              <a:t>jst</a:t>
            </a:r>
            <a:r>
              <a:rPr lang="pl-PL" dirty="0" smtClean="0"/>
              <a:t>, </a:t>
            </a:r>
            <a:endParaRPr lang="pl-PL" dirty="0"/>
          </a:p>
          <a:p>
            <a:pPr marL="342900" lvl="0" indent="-342900">
              <a:buFont typeface="Arial" panose="020B0604020202020204" pitchFamily="34" charset="0"/>
              <a:buChar char="•"/>
            </a:pPr>
            <a:r>
              <a:rPr lang="pl-PL" dirty="0"/>
              <a:t>administracja </a:t>
            </a:r>
            <a:r>
              <a:rPr lang="pl-PL" dirty="0" smtClean="0"/>
              <a:t>rządowa, </a:t>
            </a:r>
            <a:endParaRPr lang="pl-PL" b="1" dirty="0">
              <a:solidFill>
                <a:schemeClr val="tx2"/>
              </a:solidFill>
            </a:endParaRPr>
          </a:p>
          <a:p>
            <a:pPr marL="342900" indent="-342900">
              <a:buFont typeface="Arial" panose="020B0604020202020204" pitchFamily="34" charset="0"/>
              <a:buChar char="•"/>
            </a:pPr>
            <a:r>
              <a:rPr lang="pl-PL" b="1" dirty="0">
                <a:solidFill>
                  <a:schemeClr val="tx2"/>
                </a:solidFill>
              </a:rPr>
              <a:t>organizacje </a:t>
            </a:r>
            <a:r>
              <a:rPr lang="pl-PL" b="1" dirty="0" smtClean="0">
                <a:solidFill>
                  <a:schemeClr val="tx2"/>
                </a:solidFill>
              </a:rPr>
              <a:t>pozarządowe</a:t>
            </a:r>
            <a:r>
              <a:rPr lang="pl-PL" dirty="0" smtClean="0"/>
              <a:t>.</a:t>
            </a:r>
          </a:p>
          <a:p>
            <a:pPr marL="342900" indent="-342900">
              <a:buFont typeface="Arial" panose="020B0604020202020204" pitchFamily="34" charset="0"/>
              <a:buChar char="•"/>
            </a:pPr>
            <a:endParaRPr lang="pl-PL" b="1" dirty="0">
              <a:solidFill>
                <a:prstClr val="black"/>
              </a:solidFill>
            </a:endParaRPr>
          </a:p>
          <a:p>
            <a:pPr marL="45720" algn="just">
              <a:buClr>
                <a:srgbClr val="0070C0"/>
              </a:buClr>
              <a:buSzPct val="100000"/>
              <a:defRPr/>
            </a:pPr>
            <a:r>
              <a:rPr lang="pl-PL" b="1" dirty="0"/>
              <a:t>Cross-</a:t>
            </a:r>
            <a:r>
              <a:rPr lang="pl-PL" b="1" dirty="0" err="1"/>
              <a:t>financing</a:t>
            </a:r>
            <a:r>
              <a:rPr lang="pl-PL" b="1" dirty="0"/>
              <a:t> </a:t>
            </a:r>
            <a:r>
              <a:rPr lang="pl-PL" b="1" dirty="0" smtClean="0"/>
              <a:t>– </a:t>
            </a:r>
            <a:r>
              <a:rPr lang="pl-PL" dirty="0" smtClean="0"/>
              <a:t>do 10%</a:t>
            </a:r>
            <a:r>
              <a:rPr lang="pl-PL" dirty="0"/>
              <a:t> wydatków kwalifikowanych </a:t>
            </a:r>
            <a:r>
              <a:rPr lang="pl-PL" dirty="0" smtClean="0"/>
              <a:t>projektu - działania </a:t>
            </a:r>
            <a:r>
              <a:rPr lang="pl-PL" dirty="0"/>
              <a:t>związane z podnoszeniem wiedzy i świadomości dla osób dotkniętych ryzykiem zalania - jako uzupełniający element wparcia</a:t>
            </a:r>
            <a:r>
              <a:rPr lang="pl-PL" dirty="0" smtClean="0"/>
              <a:t>.</a:t>
            </a:r>
            <a:endParaRPr lang="pl-PL" dirty="0"/>
          </a:p>
          <a:p>
            <a:pPr marL="45720" algn="just">
              <a:buClr>
                <a:srgbClr val="0070C0"/>
              </a:buClr>
              <a:buSzPct val="100000"/>
              <a:defRPr/>
            </a:pPr>
            <a:endParaRPr lang="pl-PL" dirty="0"/>
          </a:p>
          <a:p>
            <a:pPr marL="45720" algn="just">
              <a:buClr>
                <a:srgbClr val="0070C0"/>
              </a:buClr>
              <a:buSzPct val="100000"/>
              <a:defRPr/>
            </a:pPr>
            <a:endParaRPr lang="pl-PL" dirty="0" smtClean="0">
              <a:solidFill>
                <a:prstClr val="black"/>
              </a:solidFill>
            </a:endParaRPr>
          </a:p>
          <a:p>
            <a:pPr marL="45720" algn="just">
              <a:buClr>
                <a:srgbClr val="0070C0"/>
              </a:buClr>
              <a:buSzPct val="100000"/>
              <a:defRPr/>
            </a:pPr>
            <a:r>
              <a:rPr lang="pl-PL" b="1" dirty="0" smtClean="0"/>
              <a:t>Warunki </a:t>
            </a:r>
            <a:r>
              <a:rPr lang="pl-PL" b="1" dirty="0"/>
              <a:t>uwzględniania dochodu w projekcie </a:t>
            </a:r>
            <a:r>
              <a:rPr lang="pl-PL" dirty="0" smtClean="0"/>
              <a:t>- luka finansowa.</a:t>
            </a:r>
          </a:p>
          <a:p>
            <a:pPr marL="45720" algn="just">
              <a:buClr>
                <a:srgbClr val="0070C0"/>
              </a:buClr>
              <a:buSzPct val="100000"/>
              <a:defRPr/>
            </a:pPr>
            <a:endParaRPr lang="pl-PL" dirty="0"/>
          </a:p>
          <a:p>
            <a:pPr marL="45720" algn="just">
              <a:buClr>
                <a:srgbClr val="0070C0"/>
              </a:buClr>
              <a:buSzPct val="100000"/>
              <a:defRPr/>
            </a:pPr>
            <a:r>
              <a:rPr lang="pl-PL" b="1" dirty="0"/>
              <a:t>Minimalna wartość projektu – 100 tys. PLN</a:t>
            </a:r>
            <a:r>
              <a:rPr lang="pl-PL" dirty="0"/>
              <a:t>. </a:t>
            </a:r>
          </a:p>
          <a:p>
            <a:pPr marL="45720" algn="just">
              <a:buClr>
                <a:srgbClr val="0070C0"/>
              </a:buClr>
              <a:buSzPct val="100000"/>
              <a:defRPr/>
            </a:pPr>
            <a:endParaRPr lang="pl-PL" b="1" dirty="0"/>
          </a:p>
          <a:p>
            <a:pPr algn="just"/>
            <a:r>
              <a:rPr lang="pl-PL" b="1" dirty="0"/>
              <a:t>Pomoc Publiczna – </a:t>
            </a:r>
            <a:r>
              <a:rPr lang="pl-PL" dirty="0" smtClean="0"/>
              <a:t>nie </a:t>
            </a:r>
            <a:r>
              <a:rPr lang="pl-PL" dirty="0"/>
              <a:t>dotyczy.</a:t>
            </a:r>
            <a:endParaRPr lang="pl-PL" dirty="0">
              <a:solidFill>
                <a:prstClr val="black"/>
              </a:solidFill>
            </a:endParaRPr>
          </a:p>
          <a:p>
            <a:pPr marL="285750" indent="-285750">
              <a:buFont typeface="Arial" panose="020B0604020202020204" pitchFamily="34" charset="0"/>
              <a:buChar char="•"/>
            </a:pPr>
            <a:endParaRPr lang="pl-PL" sz="2000" b="1" dirty="0">
              <a:solidFill>
                <a:prstClr val="black"/>
              </a:solidFill>
              <a:latin typeface="Calibri" panose="020F0502020204030204" pitchFamily="34" charset="0"/>
            </a:endParaRP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4. </a:t>
            </a:r>
          </a:p>
          <a:p>
            <a:pPr algn="r"/>
            <a:r>
              <a:rPr lang="pl-PL" b="1" dirty="0">
                <a:solidFill>
                  <a:schemeClr val="tx2"/>
                </a:solidFill>
              </a:rPr>
              <a:t>Środowisko i </a:t>
            </a:r>
            <a:r>
              <a:rPr lang="pl-PL" b="1" dirty="0" smtClean="0">
                <a:solidFill>
                  <a:schemeClr val="tx2"/>
                </a:solidFill>
              </a:rPr>
              <a:t>zasoby</a:t>
            </a: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85</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7337347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10" name="pole tekstowe 9"/>
          <p:cNvSpPr txBox="1"/>
          <p:nvPr/>
        </p:nvSpPr>
        <p:spPr>
          <a:xfrm>
            <a:off x="323528" y="1916832"/>
            <a:ext cx="8560822" cy="1631216"/>
          </a:xfrm>
          <a:prstGeom prst="rect">
            <a:avLst/>
          </a:prstGeom>
          <a:noFill/>
        </p:spPr>
        <p:txBody>
          <a:bodyPr wrap="square" rtlCol="0">
            <a:spAutoFit/>
          </a:bodyPr>
          <a:lstStyle/>
          <a:p>
            <a:r>
              <a:rPr lang="pl-PL" sz="2000" dirty="0"/>
              <a:t>Działanie </a:t>
            </a:r>
            <a:r>
              <a:rPr lang="pl-PL" sz="2000" dirty="0" smtClean="0"/>
              <a:t>6.1  </a:t>
            </a:r>
            <a:r>
              <a:rPr lang="pl-PL" sz="2000" dirty="0"/>
              <a:t>Inwestycje w infrastrukturę społeczną </a:t>
            </a:r>
          </a:p>
          <a:p>
            <a:r>
              <a:rPr lang="pl-PL" sz="2000" b="1" dirty="0" smtClean="0"/>
              <a:t>						                      33</a:t>
            </a:r>
            <a:r>
              <a:rPr lang="pl-PL" sz="2000" b="1" dirty="0"/>
              <a:t> 006 </a:t>
            </a:r>
            <a:r>
              <a:rPr lang="pl-PL" sz="2000" b="1" dirty="0" smtClean="0"/>
              <a:t>900 EUR</a:t>
            </a:r>
          </a:p>
          <a:p>
            <a:endParaRPr lang="pl-PL" sz="2000" b="1" dirty="0" smtClean="0"/>
          </a:p>
          <a:p>
            <a:r>
              <a:rPr lang="pl-PL" sz="2000" dirty="0" smtClean="0"/>
              <a:t>Działanie 6.3  </a:t>
            </a:r>
            <a:r>
              <a:rPr lang="pl-PL" sz="2000" dirty="0"/>
              <a:t>Rewitalizacja zdegradowanych obszarów </a:t>
            </a:r>
            <a:r>
              <a:rPr lang="pl-PL" sz="2000" dirty="0" smtClean="0"/>
              <a:t>			              						                      </a:t>
            </a:r>
            <a:r>
              <a:rPr lang="pl-PL" sz="2000" b="1" dirty="0" smtClean="0"/>
              <a:t>73</a:t>
            </a:r>
            <a:r>
              <a:rPr lang="pl-PL" sz="2000" b="1" dirty="0"/>
              <a:t> 411 652</a:t>
            </a:r>
            <a:r>
              <a:rPr lang="pl-PL" sz="2000" b="1" dirty="0" smtClean="0"/>
              <a:t> EUR</a:t>
            </a:r>
          </a:p>
        </p:txBody>
      </p:sp>
      <p:pic>
        <p:nvPicPr>
          <p:cNvPr id="1026" name="Picture 2" descr="http://www.qlturka.pl/projects/qlturka/resources/cms/galleries/e5711b5829dca0501bb13fd83c5562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824" y="4420946"/>
            <a:ext cx="8567648" cy="1816341"/>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p:cNvSpPr>
            <a:spLocks noGrp="1"/>
          </p:cNvSpPr>
          <p:nvPr>
            <p:ph type="sldNum" sz="quarter" idx="12"/>
          </p:nvPr>
        </p:nvSpPr>
        <p:spPr/>
        <p:txBody>
          <a:bodyPr/>
          <a:lstStyle/>
          <a:p>
            <a:fld id="{F86E09CB-2C72-480B-B6BF-F61CF0356E3A}" type="slidenum">
              <a:rPr lang="pl-PL" smtClean="0"/>
              <a:pPr/>
              <a:t>86</a:t>
            </a:fld>
            <a:endParaRPr lang="pl-PL"/>
          </a:p>
        </p:txBody>
      </p:sp>
      <p:sp>
        <p:nvSpPr>
          <p:cNvPr id="9"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2909236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10" name="pole tekstowe 9"/>
          <p:cNvSpPr txBox="1"/>
          <p:nvPr/>
        </p:nvSpPr>
        <p:spPr>
          <a:xfrm>
            <a:off x="252484" y="2277447"/>
            <a:ext cx="8560822" cy="4031873"/>
          </a:xfrm>
          <a:prstGeom prst="rect">
            <a:avLst/>
          </a:prstGeom>
          <a:noFill/>
        </p:spPr>
        <p:txBody>
          <a:bodyPr wrap="square" rtlCol="0">
            <a:spAutoFit/>
          </a:bodyPr>
          <a:lstStyle/>
          <a:p>
            <a:endParaRPr lang="pl-PL" b="1" dirty="0" smtClean="0"/>
          </a:p>
          <a:p>
            <a:pPr algn="just"/>
            <a:r>
              <a:rPr lang="pl-PL" sz="2000" dirty="0" smtClean="0"/>
              <a:t>Poddziałanie </a:t>
            </a:r>
            <a:r>
              <a:rPr lang="pl-PL" sz="2000" dirty="0"/>
              <a:t>nr </a:t>
            </a:r>
            <a:r>
              <a:rPr lang="pl-PL" sz="2000" dirty="0" smtClean="0"/>
              <a:t>6.1.1</a:t>
            </a:r>
            <a:r>
              <a:rPr lang="pl-PL" sz="2000" b="1" dirty="0"/>
              <a:t>		</a:t>
            </a:r>
            <a:endParaRPr lang="pl-PL" sz="2000" dirty="0"/>
          </a:p>
          <a:p>
            <a:pPr algn="just"/>
            <a:r>
              <a:rPr lang="pl-PL" sz="2000" dirty="0"/>
              <a:t>	– </a:t>
            </a:r>
            <a:r>
              <a:rPr lang="pl-PL" sz="2000" b="1" dirty="0"/>
              <a:t>konkursy </a:t>
            </a:r>
            <a:r>
              <a:rPr lang="pl-PL" sz="2000" b="1" dirty="0" smtClean="0"/>
              <a:t>horyzontalne </a:t>
            </a:r>
            <a:r>
              <a:rPr lang="pl-PL" sz="2000" dirty="0" smtClean="0"/>
              <a:t>				      16</a:t>
            </a:r>
            <a:r>
              <a:rPr lang="pl-PL" sz="2000" dirty="0"/>
              <a:t> 756 900 EUR</a:t>
            </a:r>
          </a:p>
          <a:p>
            <a:pPr lvl="0"/>
            <a:endParaRPr lang="pl-PL" sz="2000" dirty="0" smtClean="0">
              <a:solidFill>
                <a:prstClr val="black"/>
              </a:solidFill>
            </a:endParaRPr>
          </a:p>
          <a:p>
            <a:pPr lvl="0"/>
            <a:r>
              <a:rPr lang="pl-PL" sz="2000" dirty="0" smtClean="0">
                <a:solidFill>
                  <a:prstClr val="black"/>
                </a:solidFill>
              </a:rPr>
              <a:t>Poddziałanie </a:t>
            </a:r>
            <a:r>
              <a:rPr lang="pl-PL" sz="2000" dirty="0">
                <a:solidFill>
                  <a:prstClr val="black"/>
                </a:solidFill>
              </a:rPr>
              <a:t>nr </a:t>
            </a:r>
            <a:r>
              <a:rPr lang="pl-PL" sz="2000" dirty="0"/>
              <a:t>6.1</a:t>
            </a:r>
            <a:r>
              <a:rPr lang="pl-PL" sz="2000" dirty="0" smtClean="0">
                <a:solidFill>
                  <a:prstClr val="black"/>
                </a:solidFill>
              </a:rPr>
              <a:t>.2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Wrocławskiego Obszaru </a:t>
            </a:r>
            <a:r>
              <a:rPr lang="pl-PL" sz="2000" b="1" dirty="0" smtClean="0">
                <a:solidFill>
                  <a:prstClr val="black"/>
                </a:solidFill>
              </a:rPr>
              <a:t>Funkcjonalnego </a:t>
            </a:r>
            <a:r>
              <a:rPr lang="pl-PL" sz="2000" dirty="0" smtClean="0">
                <a:solidFill>
                  <a:prstClr val="black"/>
                </a:solidFill>
              </a:rPr>
              <a:t>	</a:t>
            </a:r>
            <a:r>
              <a:rPr lang="pl-PL" sz="2000" dirty="0">
                <a:solidFill>
                  <a:prstClr val="black"/>
                </a:solidFill>
              </a:rPr>
              <a:t> </a:t>
            </a:r>
            <a:r>
              <a:rPr lang="pl-PL" sz="2000" dirty="0" smtClean="0">
                <a:solidFill>
                  <a:prstClr val="black"/>
                </a:solidFill>
              </a:rPr>
              <a:t>       </a:t>
            </a:r>
            <a:r>
              <a:rPr lang="pl-PL" sz="2000" dirty="0" smtClean="0"/>
              <a:t>7</a:t>
            </a:r>
            <a:r>
              <a:rPr lang="pl-PL" sz="2000" dirty="0"/>
              <a:t> 500 000 EUR</a:t>
            </a:r>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a:t>6.1</a:t>
            </a:r>
            <a:r>
              <a:rPr lang="pl-PL" sz="2000" dirty="0" smtClean="0">
                <a:solidFill>
                  <a:prstClr val="black"/>
                </a:solidFill>
              </a:rPr>
              <a:t>.3</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Jeleniogórskiej </a:t>
            </a:r>
            <a:r>
              <a:rPr lang="pl-PL" sz="2000" dirty="0" smtClean="0">
                <a:solidFill>
                  <a:prstClr val="black"/>
                </a:solidFill>
              </a:rPr>
              <a:t>			        </a:t>
            </a:r>
            <a:r>
              <a:rPr lang="pl-PL" sz="2000" dirty="0" smtClean="0"/>
              <a:t>2</a:t>
            </a:r>
            <a:r>
              <a:rPr lang="pl-PL" sz="2000" dirty="0"/>
              <a:t> 500 000 </a:t>
            </a:r>
            <a:r>
              <a:rPr lang="pl-PL" sz="2000" dirty="0" smtClean="0"/>
              <a:t>EUR</a:t>
            </a:r>
            <a:endParaRPr lang="pl-PL" sz="2000" dirty="0"/>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a:t>6.1</a:t>
            </a:r>
            <a:r>
              <a:rPr lang="pl-PL" sz="2000" dirty="0" smtClean="0">
                <a:solidFill>
                  <a:prstClr val="black"/>
                </a:solidFill>
              </a:rPr>
              <a:t>.4 </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Wałbrzyskiej </a:t>
            </a:r>
            <a:r>
              <a:rPr lang="pl-PL" sz="2000" dirty="0" smtClean="0">
                <a:solidFill>
                  <a:prstClr val="black"/>
                </a:solidFill>
              </a:rPr>
              <a:t>			        </a:t>
            </a:r>
            <a:r>
              <a:rPr lang="pl-PL" sz="2000" dirty="0" smtClean="0"/>
              <a:t>6</a:t>
            </a:r>
            <a:r>
              <a:rPr lang="pl-PL" sz="2000" dirty="0"/>
              <a:t> 250 000 EUR</a:t>
            </a:r>
            <a:endParaRPr lang="pl-PL" sz="2000" dirty="0">
              <a:solidFill>
                <a:prstClr val="black"/>
              </a:solidFill>
            </a:endParaRPr>
          </a:p>
          <a:p>
            <a:endParaRPr lang="pl-PL" dirty="0"/>
          </a:p>
        </p:txBody>
      </p:sp>
      <p:sp>
        <p:nvSpPr>
          <p:cNvPr id="3" name="pole tekstowe 2"/>
          <p:cNvSpPr txBox="1"/>
          <p:nvPr/>
        </p:nvSpPr>
        <p:spPr>
          <a:xfrm>
            <a:off x="251520" y="1743780"/>
            <a:ext cx="8560822" cy="677108"/>
          </a:xfrm>
          <a:prstGeom prst="rect">
            <a:avLst/>
          </a:prstGeom>
          <a:noFill/>
        </p:spPr>
        <p:txBody>
          <a:bodyPr wrap="square" rtlCol="0">
            <a:spAutoFit/>
          </a:bodyPr>
          <a:lstStyle/>
          <a:p>
            <a:r>
              <a:rPr lang="pl-PL" sz="2000" b="1" dirty="0">
                <a:solidFill>
                  <a:schemeClr val="tx2"/>
                </a:solidFill>
              </a:rPr>
              <a:t>Działanie 6.1 </a:t>
            </a:r>
            <a:r>
              <a:rPr lang="pl-PL" sz="2000" b="1" dirty="0" smtClean="0">
                <a:solidFill>
                  <a:schemeClr val="tx2"/>
                </a:solidFill>
              </a:rPr>
              <a:t>Inwestycje </a:t>
            </a:r>
            <a:r>
              <a:rPr lang="pl-PL" sz="2000" b="1" dirty="0">
                <a:solidFill>
                  <a:schemeClr val="tx2"/>
                </a:solidFill>
              </a:rPr>
              <a:t>w infrastrukturę społeczną </a:t>
            </a:r>
          </a:p>
          <a:p>
            <a:endParaRPr lang="pl-PL" dirty="0"/>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87</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7963036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700808"/>
            <a:ext cx="8712968" cy="4601260"/>
          </a:xfrm>
          <a:prstGeom prst="rect">
            <a:avLst/>
          </a:prstGeom>
        </p:spPr>
        <p:txBody>
          <a:bodyPr wrap="square">
            <a:spAutoFit/>
          </a:bodyPr>
          <a:lstStyle/>
          <a:p>
            <a:r>
              <a:rPr lang="pl-PL" sz="2000" b="1" dirty="0" smtClean="0"/>
              <a:t>Typy projektów</a:t>
            </a:r>
          </a:p>
          <a:p>
            <a:endParaRPr lang="pl-PL" b="1" dirty="0" smtClean="0"/>
          </a:p>
          <a:p>
            <a:pPr marL="625475" indent="-625475"/>
            <a:r>
              <a:rPr lang="pl-PL" b="1" dirty="0" smtClean="0"/>
              <a:t>6.1.A. budowa, </a:t>
            </a:r>
            <a:r>
              <a:rPr lang="pl-PL" b="1" dirty="0"/>
              <a:t>remont, </a:t>
            </a:r>
            <a:r>
              <a:rPr lang="pl-PL" b="1" dirty="0" smtClean="0"/>
              <a:t>przebudowa, rozbudowa, nadbudowa, </a:t>
            </a:r>
            <a:r>
              <a:rPr lang="pl-PL" b="1" dirty="0"/>
              <a:t>wyposażenie infrastruktury powiązanej z procesem integracji społecznej, aktywizacji społeczno-zawodowej i deinstytucjonalizacji usług:</a:t>
            </a:r>
          </a:p>
          <a:p>
            <a:pPr marL="742950" lvl="1" indent="-285750">
              <a:spcAft>
                <a:spcPts val="600"/>
              </a:spcAft>
              <a:buFont typeface="Calibri" panose="020F0502020204030204" pitchFamily="34" charset="0"/>
              <a:buChar char="–"/>
            </a:pPr>
            <a:r>
              <a:rPr lang="pl-PL" sz="1600" dirty="0" smtClean="0"/>
              <a:t>ośrodków </a:t>
            </a:r>
            <a:r>
              <a:rPr lang="pl-PL" sz="1600" dirty="0"/>
              <a:t>wsparcia,</a:t>
            </a:r>
          </a:p>
          <a:p>
            <a:pPr marL="742950" lvl="1" indent="-285750">
              <a:spcAft>
                <a:spcPts val="600"/>
              </a:spcAft>
              <a:buFont typeface="Calibri" panose="020F0502020204030204" pitchFamily="34" charset="0"/>
              <a:buChar char="–"/>
            </a:pPr>
            <a:r>
              <a:rPr lang="pl-PL" sz="1600" dirty="0" smtClean="0"/>
              <a:t>rodzinnych </a:t>
            </a:r>
            <a:r>
              <a:rPr lang="pl-PL" sz="1600" dirty="0"/>
              <a:t>domów pomocy,</a:t>
            </a:r>
          </a:p>
          <a:p>
            <a:pPr marL="742950" lvl="1" indent="-285750">
              <a:spcAft>
                <a:spcPts val="600"/>
              </a:spcAft>
              <a:buFont typeface="Calibri" panose="020F0502020204030204" pitchFamily="34" charset="0"/>
              <a:buChar char="–"/>
            </a:pPr>
            <a:r>
              <a:rPr lang="pl-PL" sz="1600" dirty="0" smtClean="0"/>
              <a:t>placówek </a:t>
            </a:r>
            <a:r>
              <a:rPr lang="pl-PL" sz="1600" dirty="0"/>
              <a:t>wsparcia dziennego</a:t>
            </a:r>
          </a:p>
          <a:p>
            <a:pPr marL="742950" lvl="1" indent="-285750">
              <a:spcAft>
                <a:spcPts val="600"/>
              </a:spcAft>
              <a:buFont typeface="Calibri" panose="020F0502020204030204" pitchFamily="34" charset="0"/>
              <a:buChar char="–"/>
            </a:pPr>
            <a:r>
              <a:rPr lang="pl-PL" sz="1600" dirty="0" smtClean="0"/>
              <a:t>rodzinnych </a:t>
            </a:r>
            <a:r>
              <a:rPr lang="pl-PL" sz="1600" dirty="0"/>
              <a:t>domów dziecka</a:t>
            </a:r>
          </a:p>
          <a:p>
            <a:pPr marL="742950" lvl="1" indent="-285750">
              <a:spcAft>
                <a:spcPts val="600"/>
              </a:spcAft>
              <a:buFont typeface="Calibri" panose="020F0502020204030204" pitchFamily="34" charset="0"/>
              <a:buChar char="–"/>
            </a:pPr>
            <a:r>
              <a:rPr lang="pl-PL" sz="1600" dirty="0" smtClean="0"/>
              <a:t>placówek </a:t>
            </a:r>
            <a:r>
              <a:rPr lang="pl-PL" sz="1600" dirty="0"/>
              <a:t>reintegracyjnych, realizujących usługi reintegracji społecznej i zawodowej osób zagrożonych wykluczeniem społecznym, w szczególności Centrów Integracji Społecznej (CIS) i Zakładów Aktywizacji Zawodowej (ZAZ). </a:t>
            </a:r>
            <a:endParaRPr lang="pl-PL" sz="1600" dirty="0" smtClean="0"/>
          </a:p>
          <a:p>
            <a:pPr marL="715963" lvl="1">
              <a:spcAft>
                <a:spcPts val="600"/>
              </a:spcAft>
            </a:pPr>
            <a:r>
              <a:rPr lang="pl-PL" sz="1600" dirty="0" smtClean="0"/>
              <a:t>Co </a:t>
            </a:r>
            <a:r>
              <a:rPr lang="pl-PL" sz="1600" dirty="0"/>
              <a:t>do zasady nie ma możliwości tworzenia Warsztatów Terapii Zajęciowej (WTZ). Ewentualną decyzję o dopuszczeniu możliwości utworzenia WTZ podejmuje IZ RPO na podstawie potrzeb regionu w tym zakresie oraz zagwarantowaniu trwałości funkcjonowania nowotworzonych </a:t>
            </a:r>
            <a:r>
              <a:rPr lang="pl-PL" sz="1600" dirty="0" smtClean="0"/>
              <a:t>podmiotów.</a:t>
            </a: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88</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4548581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80" y="1628800"/>
            <a:ext cx="8712968" cy="4616648"/>
          </a:xfrm>
          <a:prstGeom prst="rect">
            <a:avLst/>
          </a:prstGeom>
        </p:spPr>
        <p:txBody>
          <a:bodyPr wrap="square">
            <a:spAutoFit/>
          </a:bodyPr>
          <a:lstStyle/>
          <a:p>
            <a:pPr marL="625475" indent="-625475">
              <a:tabLst>
                <a:tab pos="625475" algn="l"/>
              </a:tabLst>
            </a:pPr>
            <a:r>
              <a:rPr lang="pl-PL" b="1" dirty="0" smtClean="0"/>
              <a:t>6.1.B.	</a:t>
            </a:r>
            <a:r>
              <a:rPr lang="pl-PL" dirty="0" smtClean="0"/>
              <a:t>Zmiana </a:t>
            </a:r>
            <a:r>
              <a:rPr lang="pl-PL" dirty="0"/>
              <a:t>sposobu użytkowania, remont, </a:t>
            </a:r>
            <a:r>
              <a:rPr lang="pl-PL" dirty="0" smtClean="0"/>
              <a:t>przebudowa </a:t>
            </a:r>
            <a:r>
              <a:rPr lang="pl-PL" dirty="0"/>
              <a:t>budynków:</a:t>
            </a:r>
          </a:p>
          <a:p>
            <a:pPr marL="990600" lvl="2" indent="-261938">
              <a:buFont typeface="Calibri" panose="020F0502020204030204" pitchFamily="34" charset="0"/>
              <a:buChar char="–"/>
            </a:pPr>
            <a:r>
              <a:rPr lang="pl-PL" b="1" dirty="0" smtClean="0"/>
              <a:t>domów </a:t>
            </a:r>
            <a:r>
              <a:rPr lang="pl-PL" b="1" dirty="0"/>
              <a:t>pomocy </a:t>
            </a:r>
            <a:r>
              <a:rPr lang="pl-PL" b="1" dirty="0" smtClean="0"/>
              <a:t>społecznej,</a:t>
            </a:r>
            <a:endParaRPr lang="pl-PL" b="1" dirty="0"/>
          </a:p>
          <a:p>
            <a:pPr marL="990600" lvl="2" indent="-261938">
              <a:buFont typeface="Calibri" panose="020F0502020204030204" pitchFamily="34" charset="0"/>
              <a:buChar char="–"/>
            </a:pPr>
            <a:r>
              <a:rPr lang="pl-PL" b="1" dirty="0" smtClean="0"/>
              <a:t>placówek </a:t>
            </a:r>
            <a:r>
              <a:rPr lang="pl-PL" b="1" dirty="0"/>
              <a:t>prowadzonych przez podmioty prowadzące działalność gospodarczą w zakresie prowadzenia placówek zapewniających całodobową opiekę osobom niepełnosprawnym, przewlekle chorym lub osobom w podeszłym </a:t>
            </a:r>
            <a:r>
              <a:rPr lang="pl-PL" b="1" dirty="0" smtClean="0"/>
              <a:t>wieku.</a:t>
            </a:r>
            <a:endParaRPr lang="pl-PL" b="1" dirty="0"/>
          </a:p>
          <a:p>
            <a:r>
              <a:rPr lang="pl-PL" dirty="0"/>
              <a:t> </a:t>
            </a:r>
          </a:p>
          <a:p>
            <a:pPr marL="285750" indent="-285750">
              <a:spcAft>
                <a:spcPts val="600"/>
              </a:spcAft>
              <a:buFont typeface="Calibri" panose="020F0502020204030204" pitchFamily="34" charset="0"/>
              <a:buChar char="*"/>
            </a:pPr>
            <a:r>
              <a:rPr lang="pl-PL" sz="1600" dirty="0" smtClean="0"/>
              <a:t>w</a:t>
            </a:r>
            <a:r>
              <a:rPr lang="pl-PL" sz="1600" dirty="0"/>
              <a:t> zależności od zatwierdzenia „</a:t>
            </a:r>
            <a:r>
              <a:rPr lang="pl-PL" sz="1600" i="1" dirty="0"/>
              <a:t>Wytycznych w zakresie realizacji przedsięwzięć w obszarze włączenia społecznego i zwalczania ubóstwa z wykorzystaniem środków EFS i EFRR na lata 2014-2020” </a:t>
            </a:r>
            <a:r>
              <a:rPr lang="pl-PL" sz="1600" dirty="0"/>
              <a:t>mogą pojawić się ograniczenia w zakresie udzielania wsparcia ze względu na rodzaj i wielkość istniejącej formy instytucjonalnej; </a:t>
            </a:r>
          </a:p>
          <a:p>
            <a:pPr marL="285750" indent="-285750">
              <a:spcAft>
                <a:spcPts val="600"/>
              </a:spcAft>
              <a:buFont typeface="Calibri" panose="020F0502020204030204" pitchFamily="34" charset="0"/>
              <a:buChar char="*"/>
            </a:pPr>
            <a:r>
              <a:rPr lang="pl-PL" sz="1600" dirty="0" smtClean="0"/>
              <a:t>Inwestycje </a:t>
            </a:r>
            <a:r>
              <a:rPr lang="pl-PL" sz="1600" dirty="0"/>
              <a:t>związane z budową, rozbudową, nadbudową </a:t>
            </a:r>
            <a:r>
              <a:rPr lang="pl-PL" sz="1600" dirty="0" smtClean="0"/>
              <a:t>obiektów przez podmioty prowadzące </a:t>
            </a:r>
            <a:r>
              <a:rPr lang="pl-PL" sz="1600" dirty="0"/>
              <a:t>usługi w formie instytucjonalnej (domy pomocy społecznej, placówki </a:t>
            </a:r>
            <a:r>
              <a:rPr lang="pl-PL" sz="1600" dirty="0" smtClean="0"/>
              <a:t>zapewniające </a:t>
            </a:r>
            <a:r>
              <a:rPr lang="pl-PL" sz="1600" dirty="0"/>
              <a:t>całodobową opiekę osobom niepełnosprawnym, przewlekle chorym lub osobom w podeszłym wieku) </a:t>
            </a:r>
            <a:r>
              <a:rPr lang="pl-PL" sz="1600" u="sng" dirty="0"/>
              <a:t>nie są możliwe</a:t>
            </a:r>
            <a:r>
              <a:rPr lang="pl-PL" sz="1600" dirty="0"/>
              <a:t>.</a:t>
            </a:r>
          </a:p>
          <a:p>
            <a:pPr marL="285750" indent="-285750">
              <a:spcAft>
                <a:spcPts val="600"/>
              </a:spcAft>
              <a:buFont typeface="Calibri" panose="020F0502020204030204" pitchFamily="34" charset="0"/>
              <a:buChar char="*"/>
            </a:pPr>
            <a:r>
              <a:rPr lang="pl-PL" sz="1600" dirty="0"/>
              <a:t>Kupno lokali mieszkalnych/usługowych oraz kupno lokali mieszkalnych/usługowych połączone z remontem tych lokali z ich przeznaczeniem na podmioty prowadzące usługi w formie instytucjonalnej </a:t>
            </a:r>
            <a:r>
              <a:rPr lang="pl-PL" sz="1600" u="sng" dirty="0"/>
              <a:t>nie jest możliwe</a:t>
            </a:r>
            <a:r>
              <a:rPr lang="pl-PL" sz="1600" dirty="0" smtClean="0"/>
              <a:t>.</a:t>
            </a:r>
            <a:endParaRPr lang="pl-PL" sz="1600"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89</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440657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p:nvSpPr>
        <p:spPr>
          <a:xfrm>
            <a:off x="467544" y="1052736"/>
            <a:ext cx="8064896" cy="13757612"/>
          </a:xfrm>
          <a:prstGeom prst="rect">
            <a:avLst/>
          </a:prstGeom>
        </p:spPr>
        <p:txBody>
          <a:bodyPr wrap="square">
            <a:spAutoFit/>
          </a:bodyPr>
          <a:lstStyle/>
          <a:p>
            <a:pPr marL="342900" lvl="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lvl="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b="1" dirty="0" smtClean="0">
              <a:latin typeface="Calibri" pitchFamily="34" charset="0"/>
            </a:endParaRPr>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b="1" dirty="0" smtClean="0">
              <a:latin typeface="Calibri" pitchFamily="34" charset="0"/>
            </a:endParaRPr>
          </a:p>
          <a:p>
            <a:pPr marL="342900" lvl="0" indent="-342900">
              <a:lnSpc>
                <a:spcPct val="150000"/>
              </a:lnSpc>
              <a:buFontTx/>
              <a:buAutoNum type="arabicPeriod"/>
            </a:pPr>
            <a:endParaRPr lang="pl-PL" sz="1600" dirty="0" smtClean="0"/>
          </a:p>
          <a:p>
            <a:pPr marL="342900" indent="-342900">
              <a:lnSpc>
                <a:spcPct val="150000"/>
              </a:lnSpc>
              <a:buFontTx/>
              <a:buAutoNum type="arabicPeriod"/>
            </a:pPr>
            <a:endParaRPr lang="pl-PL" sz="1600" dirty="0" smtClean="0"/>
          </a:p>
          <a:p>
            <a:pPr marL="342900" lvl="0" indent="-342900">
              <a:lnSpc>
                <a:spcPct val="150000"/>
              </a:lnSpc>
              <a:buFontTx/>
              <a:buAutoNum type="arabicPeriod"/>
            </a:pPr>
            <a:endParaRPr lang="pl-PL" sz="1600" dirty="0" smtClean="0"/>
          </a:p>
          <a:p>
            <a:pPr marL="342900" indent="-342900">
              <a:lnSpc>
                <a:spcPct val="150000"/>
              </a:lnSpc>
              <a:buAutoNum type="arabicPeriod"/>
            </a:pPr>
            <a:endParaRPr lang="pl-PL" sz="1600" b="1" dirty="0" smtClean="0">
              <a:latin typeface="Calibri" pitchFamily="34" charset="0"/>
            </a:endParaRPr>
          </a:p>
          <a:p>
            <a:pPr marL="342900" indent="-342900">
              <a:buFontTx/>
              <a:buAutoNum type="arabicPeriod"/>
            </a:pPr>
            <a:endParaRPr lang="pl-PL" dirty="0" smtClean="0"/>
          </a:p>
          <a:p>
            <a:pPr marL="342900" lvl="0" indent="-342900">
              <a:buFontTx/>
              <a:buAutoNum type="arabicPeriod"/>
            </a:pPr>
            <a:endParaRPr lang="pl-PL" dirty="0" smtClean="0"/>
          </a:p>
          <a:p>
            <a:pPr marL="342900" indent="-342900">
              <a:buFontTx/>
              <a:buAutoNum type="arabicPeriod"/>
            </a:pPr>
            <a:endParaRPr lang="pl-PL" dirty="0" smtClean="0"/>
          </a:p>
          <a:p>
            <a:pPr marL="342900" lvl="0" indent="-342900">
              <a:buFontTx/>
              <a:buAutoNum type="arabicPeriod"/>
            </a:pPr>
            <a:endParaRPr lang="pl-PL" b="1" dirty="0" smtClean="0">
              <a:latin typeface="Calibri" pitchFamily="34" charset="0"/>
            </a:endParaRPr>
          </a:p>
          <a:p>
            <a:pPr marL="342900" lvl="0" indent="-342900">
              <a:buFontTx/>
              <a:buAutoNum type="arabicPeriod"/>
            </a:pPr>
            <a:endParaRPr lang="pl-PL" dirty="0" smtClean="0"/>
          </a:p>
          <a:p>
            <a:pPr marL="342900" indent="-342900">
              <a:buFontTx/>
              <a:buAutoNum type="arabicPeriod"/>
            </a:pPr>
            <a:endParaRPr lang="pl-PL" b="1" dirty="0" smtClean="0">
              <a:latin typeface="Calibri" pitchFamily="34" charset="0"/>
            </a:endParaRPr>
          </a:p>
          <a:p>
            <a:pPr marL="342900" indent="-342900">
              <a:buFontTx/>
              <a:buAutoNum type="arabicPeriod"/>
            </a:pPr>
            <a:endParaRPr lang="pl-PL" dirty="0" smtClean="0"/>
          </a:p>
          <a:p>
            <a:pPr marL="342900" lvl="0" indent="-342900">
              <a:buFontTx/>
              <a:buAutoNum type="arabicPeriod"/>
            </a:pPr>
            <a:endParaRPr lang="pl-PL" b="1" dirty="0" smtClean="0">
              <a:latin typeface="Calibri" pitchFamily="34" charset="0"/>
            </a:endParaRPr>
          </a:p>
          <a:p>
            <a:pPr marL="342900" lvl="0" indent="-342900">
              <a:buFontTx/>
              <a:buAutoNum type="arabicPeriod"/>
            </a:pPr>
            <a:endParaRPr lang="pl-PL" b="1" dirty="0" smtClean="0">
              <a:latin typeface="Calibri" pitchFamily="34" charset="0"/>
            </a:endParaRPr>
          </a:p>
          <a:p>
            <a:pPr marL="342900" indent="-342900">
              <a:buAutoNum type="arabicPeriod"/>
            </a:pPr>
            <a:endParaRPr lang="pl-PL" b="1" dirty="0" smtClean="0">
              <a:latin typeface="Calibri" pitchFamily="34" charset="0"/>
            </a:endParaRPr>
          </a:p>
          <a:p>
            <a:pPr marL="342900" indent="-342900">
              <a:buAutoNum type="arabicPeriod"/>
            </a:pPr>
            <a:endParaRPr lang="pl-PL" dirty="0" smtClean="0"/>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smtClean="0">
              <a:latin typeface="Calibri" pitchFamily="34" charset="0"/>
            </a:endParaRPr>
          </a:p>
          <a:p>
            <a:pPr lvl="0"/>
            <a:endParaRPr lang="pl-PL" b="1" dirty="0">
              <a:latin typeface="Calibri" pitchFamily="34" charset="0"/>
            </a:endParaRPr>
          </a:p>
        </p:txBody>
      </p:sp>
      <p:sp>
        <p:nvSpPr>
          <p:cNvPr id="11" name="pole tekstowe 10"/>
          <p:cNvSpPr txBox="1"/>
          <p:nvPr/>
        </p:nvSpPr>
        <p:spPr>
          <a:xfrm>
            <a:off x="179512" y="620688"/>
            <a:ext cx="8856984" cy="369332"/>
          </a:xfrm>
          <a:prstGeom prst="rect">
            <a:avLst/>
          </a:prstGeom>
          <a:noFill/>
        </p:spPr>
        <p:txBody>
          <a:bodyPr wrap="square" rtlCol="0">
            <a:spAutoFit/>
          </a:bodyPr>
          <a:lstStyle/>
          <a:p>
            <a:endParaRPr lang="pl-PL" dirty="0"/>
          </a:p>
        </p:txBody>
      </p:sp>
      <p:sp>
        <p:nvSpPr>
          <p:cNvPr id="4" name="pole tekstowe 3"/>
          <p:cNvSpPr txBox="1"/>
          <p:nvPr/>
        </p:nvSpPr>
        <p:spPr>
          <a:xfrm>
            <a:off x="251520" y="951111"/>
            <a:ext cx="8640960" cy="461665"/>
          </a:xfrm>
          <a:prstGeom prst="rect">
            <a:avLst/>
          </a:prstGeom>
          <a:noFill/>
        </p:spPr>
        <p:txBody>
          <a:bodyPr wrap="square" rtlCol="0">
            <a:spAutoFit/>
          </a:bodyPr>
          <a:lstStyle/>
          <a:p>
            <a:pPr algn="ctr"/>
            <a:r>
              <a:rPr lang="pl-PL" sz="2400" b="1" dirty="0" smtClean="0">
                <a:solidFill>
                  <a:schemeClr val="bg2">
                    <a:lumMod val="50000"/>
                  </a:schemeClr>
                </a:solidFill>
              </a:rPr>
              <a:t>NGO</a:t>
            </a:r>
            <a:r>
              <a:rPr lang="pl-PL" sz="2400" b="1" dirty="0" smtClean="0"/>
              <a:t> </a:t>
            </a:r>
            <a:r>
              <a:rPr lang="pl-PL" b="1" dirty="0" smtClean="0"/>
              <a:t>jako beneficjent - partner projektów realizowanych w ramach RPO WD 2014-2020</a:t>
            </a:r>
          </a:p>
        </p:txBody>
      </p:sp>
      <p:sp>
        <p:nvSpPr>
          <p:cNvPr id="6" name="pole tekstowe 5"/>
          <p:cNvSpPr txBox="1"/>
          <p:nvPr/>
        </p:nvSpPr>
        <p:spPr>
          <a:xfrm>
            <a:off x="539552" y="1340768"/>
            <a:ext cx="8496944" cy="5632311"/>
          </a:xfrm>
          <a:prstGeom prst="rect">
            <a:avLst/>
          </a:prstGeom>
          <a:noFill/>
        </p:spPr>
        <p:txBody>
          <a:bodyPr wrap="square" rtlCol="0">
            <a:spAutoFit/>
          </a:bodyPr>
          <a:lstStyle/>
          <a:p>
            <a:pPr marL="1258888" indent="-1258888">
              <a:spcAft>
                <a:spcPts val="600"/>
              </a:spcAft>
              <a:tabLst>
                <a:tab pos="1258888" algn="l"/>
              </a:tabLst>
            </a:pPr>
            <a:r>
              <a:rPr lang="pl-PL" sz="1600" dirty="0"/>
              <a:t>Działanie 1.2  	</a:t>
            </a:r>
            <a:r>
              <a:rPr lang="pl-PL" sz="1600" dirty="0">
                <a:hlinkClick r:id="rId4" action="ppaction://hlinksldjump"/>
              </a:rPr>
              <a:t>Innowacyjne przedsiębiorstwa</a:t>
            </a:r>
            <a:endParaRPr lang="pl-PL" sz="1600" dirty="0"/>
          </a:p>
          <a:p>
            <a:pPr marL="1258888" indent="-1258888">
              <a:spcAft>
                <a:spcPts val="600"/>
              </a:spcAft>
              <a:tabLst>
                <a:tab pos="1258888" algn="l"/>
              </a:tabLst>
            </a:pPr>
            <a:r>
              <a:rPr lang="pl-PL" sz="1600" dirty="0"/>
              <a:t>Działanie 2.1 	</a:t>
            </a:r>
            <a:r>
              <a:rPr lang="pl-PL" sz="1600" dirty="0">
                <a:hlinkClick r:id="rId5" action="ppaction://hlinksldjump"/>
              </a:rPr>
              <a:t>E-usługi publiczne</a:t>
            </a:r>
            <a:endParaRPr lang="pl-PL" sz="1600" dirty="0"/>
          </a:p>
          <a:p>
            <a:pPr marL="1258888" indent="-1258888">
              <a:spcAft>
                <a:spcPts val="600"/>
              </a:spcAft>
              <a:tabLst>
                <a:tab pos="1258888" algn="l"/>
              </a:tabLst>
            </a:pPr>
            <a:r>
              <a:rPr lang="pl-PL" sz="1600" dirty="0"/>
              <a:t>Działanie 3.1 	</a:t>
            </a:r>
            <a:r>
              <a:rPr lang="pl-PL" sz="1600" dirty="0">
                <a:hlinkClick r:id="rId6" action="ppaction://hlinksldjump"/>
              </a:rPr>
              <a:t>Produkcja i dystrybucja energii ze źródeł odnawialnych</a:t>
            </a:r>
            <a:endParaRPr lang="pl-PL" sz="1600" dirty="0"/>
          </a:p>
          <a:p>
            <a:pPr marL="1258888" indent="-1258888">
              <a:spcAft>
                <a:spcPts val="600"/>
              </a:spcAft>
              <a:tabLst>
                <a:tab pos="1258888" algn="l"/>
              </a:tabLst>
            </a:pPr>
            <a:r>
              <a:rPr lang="pl-PL" sz="1600" dirty="0"/>
              <a:t>Działanie 3.3	</a:t>
            </a:r>
            <a:r>
              <a:rPr lang="pl-PL" sz="1600" dirty="0">
                <a:hlinkClick r:id="rId7" action="ppaction://hlinksldjump"/>
              </a:rPr>
              <a:t>Efektywność energetyczna w budynkach użyteczności publicznej i sektorze mieszkaniowym</a:t>
            </a:r>
            <a:endParaRPr lang="pl-PL" sz="1600" dirty="0"/>
          </a:p>
          <a:p>
            <a:pPr marL="1258888" indent="-1258888">
              <a:spcAft>
                <a:spcPts val="600"/>
              </a:spcAft>
              <a:tabLst>
                <a:tab pos="1258888" algn="l"/>
              </a:tabLst>
            </a:pPr>
            <a:r>
              <a:rPr lang="pl-PL" sz="1600" dirty="0"/>
              <a:t>Działanie 3.4	</a:t>
            </a:r>
            <a:r>
              <a:rPr lang="pl-PL" sz="1600" dirty="0">
                <a:hlinkClick r:id="rId8" action="ppaction://hlinksldjump"/>
              </a:rPr>
              <a:t>Wdrażanie strategii niskoemisyjnych – ograniczanie niskiej emisji transportowej</a:t>
            </a:r>
            <a:endParaRPr lang="pl-PL" sz="1600" dirty="0"/>
          </a:p>
          <a:p>
            <a:pPr marL="1258888" indent="-1258888">
              <a:spcAft>
                <a:spcPts val="600"/>
              </a:spcAft>
              <a:tabLst>
                <a:tab pos="1258888" algn="l"/>
              </a:tabLst>
            </a:pPr>
            <a:r>
              <a:rPr lang="pl-PL" sz="1600" dirty="0"/>
              <a:t>Działanie 3.5	</a:t>
            </a:r>
            <a:r>
              <a:rPr lang="pl-PL" sz="1600" dirty="0">
                <a:hlinkClick r:id="rId9" action="ppaction://hlinksldjump"/>
              </a:rPr>
              <a:t>Wysokosprawna kogeneracja</a:t>
            </a:r>
            <a:endParaRPr lang="pl-PL" sz="1600" dirty="0"/>
          </a:p>
          <a:p>
            <a:pPr marL="1258888" indent="-1258888">
              <a:spcAft>
                <a:spcPts val="600"/>
              </a:spcAft>
              <a:tabLst>
                <a:tab pos="1258888" algn="l"/>
              </a:tabLst>
            </a:pPr>
            <a:r>
              <a:rPr lang="pl-PL" sz="1600" dirty="0"/>
              <a:t>Działanie 4.1 	</a:t>
            </a:r>
            <a:r>
              <a:rPr lang="pl-PL" sz="1600" dirty="0" smtClean="0">
                <a:hlinkClick r:id="rId10" action="ppaction://hlinksldjump"/>
              </a:rPr>
              <a:t>Gospodarka </a:t>
            </a:r>
            <a:r>
              <a:rPr lang="pl-PL" sz="1600" dirty="0">
                <a:hlinkClick r:id="rId10" action="ppaction://hlinksldjump"/>
              </a:rPr>
              <a:t>odpadami </a:t>
            </a:r>
            <a:endParaRPr lang="pl-PL" sz="1600" dirty="0"/>
          </a:p>
          <a:p>
            <a:pPr marL="1258888" indent="-1258888">
              <a:spcAft>
                <a:spcPts val="600"/>
              </a:spcAft>
              <a:tabLst>
                <a:tab pos="1258888" algn="l"/>
              </a:tabLst>
            </a:pPr>
            <a:r>
              <a:rPr lang="pl-PL" sz="1600" dirty="0"/>
              <a:t>Działanie 4.3	</a:t>
            </a:r>
            <a:r>
              <a:rPr lang="pl-PL" sz="1600" dirty="0" smtClean="0">
                <a:hlinkClick r:id="rId11" action="ppaction://hlinksldjump"/>
              </a:rPr>
              <a:t>Dziedzictwo </a:t>
            </a:r>
            <a:r>
              <a:rPr lang="pl-PL" sz="1600" dirty="0">
                <a:hlinkClick r:id="rId11" action="ppaction://hlinksldjump"/>
              </a:rPr>
              <a:t>kulturowe</a:t>
            </a:r>
            <a:endParaRPr lang="pl-PL" sz="1600" dirty="0"/>
          </a:p>
          <a:p>
            <a:pPr marL="1258888" indent="-1258888">
              <a:spcAft>
                <a:spcPts val="600"/>
              </a:spcAft>
              <a:tabLst>
                <a:tab pos="1258888" algn="l"/>
              </a:tabLst>
            </a:pPr>
            <a:r>
              <a:rPr lang="pl-PL" sz="1600" dirty="0"/>
              <a:t>Działanie 4.4	</a:t>
            </a:r>
            <a:r>
              <a:rPr lang="pl-PL" sz="1600" dirty="0" smtClean="0">
                <a:hlinkClick r:id="rId12" action="ppaction://hlinksldjump"/>
              </a:rPr>
              <a:t>Ochrona </a:t>
            </a:r>
            <a:r>
              <a:rPr lang="pl-PL" sz="1600" dirty="0">
                <a:hlinkClick r:id="rId12" action="ppaction://hlinksldjump"/>
              </a:rPr>
              <a:t>i udostępnianie zasobów przyrodniczych</a:t>
            </a:r>
            <a:endParaRPr lang="pl-PL" sz="1600" dirty="0"/>
          </a:p>
          <a:p>
            <a:pPr marL="1258888" indent="-1258888">
              <a:spcAft>
                <a:spcPts val="600"/>
              </a:spcAft>
              <a:tabLst>
                <a:tab pos="1258888" algn="l"/>
              </a:tabLst>
            </a:pPr>
            <a:r>
              <a:rPr lang="pl-PL" sz="1600" dirty="0"/>
              <a:t>Działanie 4.5	</a:t>
            </a:r>
            <a:r>
              <a:rPr lang="pl-PL" sz="1600" dirty="0" smtClean="0">
                <a:hlinkClick r:id="rId13" action="ppaction://hlinksldjump"/>
              </a:rPr>
              <a:t>Bezpieczeństwo</a:t>
            </a:r>
            <a:endParaRPr lang="pl-PL" sz="1600" dirty="0"/>
          </a:p>
          <a:p>
            <a:pPr marL="1258888" indent="-1258888">
              <a:spcAft>
                <a:spcPts val="600"/>
              </a:spcAft>
              <a:tabLst>
                <a:tab pos="1258888" algn="l"/>
              </a:tabLst>
            </a:pPr>
            <a:r>
              <a:rPr lang="pl-PL" sz="1600" dirty="0"/>
              <a:t>Działanie 6.1	</a:t>
            </a:r>
            <a:r>
              <a:rPr lang="pl-PL" sz="1600" dirty="0">
                <a:hlinkClick r:id="rId14" action="ppaction://hlinksldjump"/>
              </a:rPr>
              <a:t>Inwestycje w infrastrukturę społeczną </a:t>
            </a:r>
            <a:endParaRPr lang="pl-PL" sz="1600" dirty="0"/>
          </a:p>
          <a:p>
            <a:pPr marL="1258888" indent="-1258888">
              <a:spcAft>
                <a:spcPts val="600"/>
              </a:spcAft>
              <a:tabLst>
                <a:tab pos="1258888" algn="l"/>
              </a:tabLst>
            </a:pPr>
            <a:r>
              <a:rPr lang="pl-PL" sz="1600" dirty="0"/>
              <a:t>Działanie 6.3 	</a:t>
            </a:r>
            <a:r>
              <a:rPr lang="pl-PL" sz="1600" dirty="0">
                <a:hlinkClick r:id="rId15" action="ppaction://hlinksldjump"/>
              </a:rPr>
              <a:t>Rewitalizacja zdegradowanych obszarów</a:t>
            </a:r>
            <a:endParaRPr lang="pl-PL" sz="1600" dirty="0"/>
          </a:p>
          <a:p>
            <a:pPr marL="1258888" indent="-1258888">
              <a:spcAft>
                <a:spcPts val="600"/>
              </a:spcAft>
              <a:tabLst>
                <a:tab pos="1258888" algn="l"/>
              </a:tabLst>
            </a:pPr>
            <a:r>
              <a:rPr lang="pl-PL" sz="1600" dirty="0"/>
              <a:t>Działanie 7.1	</a:t>
            </a:r>
            <a:r>
              <a:rPr lang="pl-PL" sz="1600" dirty="0">
                <a:hlinkClick r:id="rId16" action="ppaction://hlinksldjump"/>
              </a:rPr>
              <a:t>Inwestycje w edukację przedszkolną, podstawową i gimnazjalną</a:t>
            </a:r>
            <a:endParaRPr lang="pl-PL" sz="1600" dirty="0"/>
          </a:p>
          <a:p>
            <a:pPr marL="1258888" indent="-1258888">
              <a:spcAft>
                <a:spcPts val="600"/>
              </a:spcAft>
              <a:tabLst>
                <a:tab pos="1258888" algn="l"/>
              </a:tabLst>
            </a:pPr>
            <a:r>
              <a:rPr lang="pl-PL" sz="1600" dirty="0"/>
              <a:t>Działanie 7.2	</a:t>
            </a:r>
            <a:r>
              <a:rPr lang="pl-PL" sz="1600" dirty="0">
                <a:hlinkClick r:id="rId17" action="ppaction://hlinksldjump"/>
              </a:rPr>
              <a:t>Inwestycje w edukację ponadgimnazjalną, w tym </a:t>
            </a:r>
            <a:r>
              <a:rPr lang="pl-PL" sz="1600" dirty="0" smtClean="0">
                <a:hlinkClick r:id="rId17" action="ppaction://hlinksldjump"/>
              </a:rPr>
              <a:t>zawodową</a:t>
            </a:r>
            <a:endParaRPr lang="pl-PL" sz="1600" dirty="0" smtClean="0"/>
          </a:p>
          <a:p>
            <a:pPr marL="1258888" indent="-1258888">
              <a:spcAft>
                <a:spcPts val="600"/>
              </a:spcAft>
              <a:tabLst>
                <a:tab pos="1258888" algn="l"/>
              </a:tabLst>
            </a:pPr>
            <a:r>
              <a:rPr lang="pl-PL" sz="1600" b="1" dirty="0" smtClean="0"/>
              <a:t>	</a:t>
            </a:r>
            <a:r>
              <a:rPr lang="pl-PL" sz="1600" b="1" dirty="0" smtClean="0">
                <a:hlinkClick r:id="rId18" action="ppaction://hlinksldjump"/>
              </a:rPr>
              <a:t>Zagadnienia </a:t>
            </a:r>
            <a:r>
              <a:rPr lang="pl-PL" sz="1600" b="1" dirty="0">
                <a:hlinkClick r:id="rId18" action="ppaction://hlinksldjump"/>
              </a:rPr>
              <a:t>problemowe </a:t>
            </a:r>
            <a:endParaRPr lang="pl-PL" sz="1600" b="1" dirty="0"/>
          </a:p>
          <a:p>
            <a:pPr marL="1258888" indent="-1258888">
              <a:spcAft>
                <a:spcPts val="600"/>
              </a:spcAft>
              <a:tabLst>
                <a:tab pos="1258888" algn="l"/>
              </a:tabLst>
            </a:pPr>
            <a:endParaRPr lang="pl-PL" sz="1600" dirty="0"/>
          </a:p>
        </p:txBody>
      </p:sp>
      <p:sp>
        <p:nvSpPr>
          <p:cNvPr id="8" name="Symbol zastępczy numeru slajdu 7"/>
          <p:cNvSpPr>
            <a:spLocks noGrp="1"/>
          </p:cNvSpPr>
          <p:nvPr>
            <p:ph type="sldNum" sz="quarter" idx="12"/>
          </p:nvPr>
        </p:nvSpPr>
        <p:spPr/>
        <p:txBody>
          <a:bodyPr/>
          <a:lstStyle/>
          <a:p>
            <a:fld id="{F86E09CB-2C72-480B-B6BF-F61CF0356E3A}" type="slidenum">
              <a:rPr lang="pl-PL" smtClean="0"/>
              <a:pPr/>
              <a:t>9</a:t>
            </a:fld>
            <a:endParaRPr lang="pl-PL"/>
          </a:p>
        </p:txBody>
      </p:sp>
      <p:pic>
        <p:nvPicPr>
          <p:cNvPr id="9" name="Obraz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60486" y="340894"/>
            <a:ext cx="4248018" cy="416745"/>
          </a:xfrm>
          <a:prstGeom prst="rect">
            <a:avLst/>
          </a:prstGeom>
        </p:spPr>
      </p:pic>
    </p:spTree>
    <p:extLst>
      <p:ext uri="{BB962C8B-B14F-4D97-AF65-F5344CB8AC3E}">
        <p14:creationId xmlns:p14="http://schemas.microsoft.com/office/powerpoint/2010/main" val="12458279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21100" y="1435131"/>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149092" y="1700808"/>
            <a:ext cx="8712968" cy="4524315"/>
          </a:xfrm>
          <a:prstGeom prst="rect">
            <a:avLst/>
          </a:prstGeom>
        </p:spPr>
        <p:txBody>
          <a:bodyPr wrap="square">
            <a:spAutoFit/>
          </a:bodyPr>
          <a:lstStyle/>
          <a:p>
            <a:pPr marL="625475" indent="-625475">
              <a:tabLst>
                <a:tab pos="625475" algn="l"/>
              </a:tabLst>
            </a:pPr>
            <a:r>
              <a:rPr lang="pl-PL" b="1" dirty="0" smtClean="0"/>
              <a:t>6.1.C.	</a:t>
            </a:r>
            <a:r>
              <a:rPr lang="pl-PL" dirty="0" smtClean="0"/>
              <a:t>Budowa</a:t>
            </a:r>
            <a:r>
              <a:rPr lang="pl-PL" dirty="0"/>
              <a:t>, remont, </a:t>
            </a:r>
            <a:r>
              <a:rPr lang="pl-PL" dirty="0" smtClean="0"/>
              <a:t>przebudowa, rozbudowa, </a:t>
            </a:r>
            <a:r>
              <a:rPr lang="pl-PL" dirty="0"/>
              <a:t>wyposażenie, </a:t>
            </a:r>
            <a:r>
              <a:rPr lang="pl-PL" dirty="0" smtClean="0"/>
              <a:t>modernizacja </a:t>
            </a:r>
            <a:r>
              <a:rPr lang="pl-PL" dirty="0"/>
              <a:t>oraz </a:t>
            </a:r>
            <a:r>
              <a:rPr lang="pl-PL" dirty="0" smtClean="0"/>
              <a:t>adaptacja </a:t>
            </a:r>
            <a:r>
              <a:rPr lang="pl-PL" b="1" dirty="0"/>
              <a:t>infrastruktury prowadzonej przez podmioty opieki nad dziećmi do 3 roku życia </a:t>
            </a:r>
            <a:r>
              <a:rPr lang="pl-PL" b="1" dirty="0" smtClean="0"/>
              <a:t>(</a:t>
            </a:r>
            <a:r>
              <a:rPr lang="pl-PL" b="1" dirty="0"/>
              <a:t>np.: żłobki, kluby malucha).  </a:t>
            </a:r>
          </a:p>
          <a:p>
            <a:pPr marL="625475" indent="-625475">
              <a:spcAft>
                <a:spcPts val="600"/>
              </a:spcAft>
              <a:tabLst>
                <a:tab pos="625475" algn="l"/>
              </a:tabLst>
            </a:pPr>
            <a:r>
              <a:rPr lang="pl-PL" sz="1600" dirty="0" smtClean="0"/>
              <a:t>	Budowa </a:t>
            </a:r>
            <a:r>
              <a:rPr lang="pl-PL" sz="1600" dirty="0"/>
              <a:t>nowych obiektów będzie możliwa w uzasadnionych przypadkach. Uzasadnienie budowy nowego obiektu powinno mieć odzwierciedlenie w konkretnej analizie demograficznej lub potwierdzenie w danych statystycznych</a:t>
            </a:r>
            <a:r>
              <a:rPr lang="pl-PL" sz="1600" dirty="0" smtClean="0"/>
              <a:t>.</a:t>
            </a:r>
          </a:p>
          <a:p>
            <a:pPr marL="625475" indent="-625475">
              <a:tabLst>
                <a:tab pos="625475" algn="l"/>
              </a:tabLst>
            </a:pPr>
            <a:r>
              <a:rPr lang="pl-PL" b="1" dirty="0" smtClean="0"/>
              <a:t>6.1.D. </a:t>
            </a:r>
            <a:r>
              <a:rPr lang="pl-PL" dirty="0" smtClean="0"/>
              <a:t>Remont</a:t>
            </a:r>
            <a:r>
              <a:rPr lang="pl-PL" dirty="0"/>
              <a:t>, przebudowa, rozbudowa </a:t>
            </a:r>
            <a:r>
              <a:rPr lang="pl-PL" dirty="0" smtClean="0"/>
              <a:t>i </a:t>
            </a:r>
            <a:r>
              <a:rPr lang="pl-PL" dirty="0"/>
              <a:t>wyposażenie </a:t>
            </a:r>
            <a:r>
              <a:rPr lang="pl-PL" b="1" dirty="0" smtClean="0"/>
              <a:t>infrastruktury </a:t>
            </a:r>
            <a:r>
              <a:rPr lang="pl-PL" b="1" dirty="0"/>
              <a:t>mieszkalnictwa chronionego, wspomaganego i </a:t>
            </a:r>
            <a:r>
              <a:rPr lang="pl-PL" b="1" dirty="0" smtClean="0"/>
              <a:t>treningowego</a:t>
            </a:r>
            <a:r>
              <a:rPr lang="pl-PL" dirty="0" smtClean="0"/>
              <a:t> </a:t>
            </a:r>
            <a:r>
              <a:rPr lang="pl-PL" dirty="0"/>
              <a:t>skierowanego w szczególności dla osób opuszczających pieczę zastępczą, zakłady poprawcze lub młodzieżowe ośrodki wychowawcze. </a:t>
            </a:r>
            <a:endParaRPr lang="pl-PL" dirty="0" smtClean="0"/>
          </a:p>
          <a:p>
            <a:pPr marL="625475" indent="-625475">
              <a:spcAft>
                <a:spcPts val="600"/>
              </a:spcAft>
              <a:tabLst>
                <a:tab pos="625475" algn="l"/>
              </a:tabLst>
            </a:pPr>
            <a:r>
              <a:rPr lang="pl-PL" dirty="0"/>
              <a:t>	</a:t>
            </a:r>
            <a:r>
              <a:rPr lang="pl-PL" sz="1600" dirty="0" smtClean="0"/>
              <a:t>Wsparcie </a:t>
            </a:r>
            <a:r>
              <a:rPr lang="pl-PL" sz="1600" dirty="0"/>
              <a:t>ma być powiązane z procesem aktywizacji zawodowej mające na celu </a:t>
            </a:r>
            <a:r>
              <a:rPr lang="pl-PL" sz="1600" dirty="0" smtClean="0"/>
              <a:t>usamodzielnienie </a:t>
            </a:r>
            <a:r>
              <a:rPr lang="pl-PL" sz="1600" dirty="0"/>
              <a:t>ekonomiczne osób zagrożonych wykluczeniem społecznym</a:t>
            </a:r>
            <a:r>
              <a:rPr lang="pl-PL" sz="1600" dirty="0" smtClean="0"/>
              <a:t>.</a:t>
            </a:r>
          </a:p>
          <a:p>
            <a:pPr marL="625475" indent="-625475">
              <a:tabLst>
                <a:tab pos="625475" algn="l"/>
              </a:tabLst>
            </a:pPr>
            <a:r>
              <a:rPr lang="pl-PL" b="1" dirty="0" smtClean="0"/>
              <a:t>6.1.E. </a:t>
            </a:r>
            <a:r>
              <a:rPr lang="pl-PL" dirty="0" smtClean="0"/>
              <a:t>Remont</a:t>
            </a:r>
            <a:r>
              <a:rPr lang="pl-PL" dirty="0"/>
              <a:t>, </a:t>
            </a:r>
            <a:r>
              <a:rPr lang="pl-PL" dirty="0" smtClean="0"/>
              <a:t>przebudowa, rozbudowa i </a:t>
            </a:r>
            <a:r>
              <a:rPr lang="pl-PL" dirty="0"/>
              <a:t>wyposażenie </a:t>
            </a:r>
            <a:r>
              <a:rPr lang="pl-PL" b="1" dirty="0"/>
              <a:t>infrastruktury mieszkalnictwa socjalnego</a:t>
            </a:r>
            <a:r>
              <a:rPr lang="pl-PL" dirty="0"/>
              <a:t>. </a:t>
            </a:r>
            <a:endParaRPr lang="pl-PL" dirty="0" smtClean="0"/>
          </a:p>
          <a:p>
            <a:pPr marL="625475" indent="-625475">
              <a:tabLst>
                <a:tab pos="625475" algn="l"/>
              </a:tabLst>
            </a:pPr>
            <a:r>
              <a:rPr lang="pl-PL" dirty="0"/>
              <a:t>	</a:t>
            </a:r>
            <a:r>
              <a:rPr lang="pl-PL" sz="1600" dirty="0" smtClean="0"/>
              <a:t>Wsparcie </a:t>
            </a:r>
            <a:r>
              <a:rPr lang="pl-PL" sz="1600" dirty="0"/>
              <a:t>ma być powiązane z procesem aktywizacji zawodowej mające na celu </a:t>
            </a:r>
            <a:r>
              <a:rPr lang="pl-PL" sz="1600" dirty="0" smtClean="0"/>
              <a:t>usamodzielnienie </a:t>
            </a:r>
            <a:r>
              <a:rPr lang="pl-PL" sz="1600" dirty="0"/>
              <a:t>ekonomiczne osób zagrożonych wykluczeniem społecznym</a:t>
            </a:r>
            <a:r>
              <a:rPr lang="pl-PL" sz="1600" dirty="0" smtClean="0"/>
              <a:t>.</a:t>
            </a:r>
            <a:endParaRPr lang="pl-PL" sz="1600"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90</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1786134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701963"/>
            <a:ext cx="8712968" cy="3847207"/>
          </a:xfrm>
          <a:prstGeom prst="rect">
            <a:avLst/>
          </a:prstGeom>
        </p:spPr>
        <p:txBody>
          <a:bodyPr wrap="square">
            <a:spAutoFit/>
          </a:bodyPr>
          <a:lstStyle/>
          <a:p>
            <a:r>
              <a:rPr lang="pl-PL" sz="2000" b="1" dirty="0"/>
              <a:t>Preferowane będą projekty</a:t>
            </a:r>
            <a:r>
              <a:rPr lang="pl-PL" sz="2000" b="1" dirty="0" smtClean="0"/>
              <a:t>:</a:t>
            </a:r>
          </a:p>
          <a:p>
            <a:endParaRPr lang="pl-PL" b="1" dirty="0"/>
          </a:p>
          <a:p>
            <a:pPr marL="285750" lvl="0" indent="-285750">
              <a:spcAft>
                <a:spcPts val="600"/>
              </a:spcAft>
              <a:buFont typeface="Calibri" panose="020F0502020204030204" pitchFamily="34" charset="0"/>
              <a:buChar char="–"/>
            </a:pPr>
            <a:r>
              <a:rPr lang="pl-PL" sz="1600" dirty="0" smtClean="0"/>
              <a:t>związane </a:t>
            </a:r>
            <a:r>
              <a:rPr lang="pl-PL" sz="1600" dirty="0"/>
              <a:t>z tworzeniem nowych miejsc opieki nad dziećmi (w przypadku projektów dotyczących infrastruktury opieki nad dziećmi do 3 roku życia)</a:t>
            </a:r>
          </a:p>
          <a:p>
            <a:pPr marL="285750" lvl="0" indent="-285750">
              <a:spcAft>
                <a:spcPts val="600"/>
              </a:spcAft>
              <a:buFont typeface="Calibri" panose="020F0502020204030204" pitchFamily="34" charset="0"/>
              <a:buChar char="–"/>
            </a:pPr>
            <a:r>
              <a:rPr lang="pl-PL" sz="1600" dirty="0"/>
              <a:t>realizowane w partnerstwie (we wszystkich typach projektów)</a:t>
            </a:r>
          </a:p>
          <a:p>
            <a:pPr marL="285750" lvl="0" indent="-285750">
              <a:spcAft>
                <a:spcPts val="600"/>
              </a:spcAft>
              <a:buFont typeface="Calibri" panose="020F0502020204030204" pitchFamily="34" charset="0"/>
              <a:buChar char="–"/>
            </a:pPr>
            <a:r>
              <a:rPr lang="pl-PL" sz="1600" dirty="0"/>
              <a:t>realizowane w następujących obszarach (nie dotyczy projektów dotyczących infrastruktury opieki nad dziećmi do 3 roku życia):</a:t>
            </a:r>
          </a:p>
          <a:p>
            <a:pPr marL="285750" indent="-285750">
              <a:spcAft>
                <a:spcPts val="600"/>
              </a:spcAft>
              <a:buFont typeface="Calibri" panose="020F0502020204030204" pitchFamily="34" charset="0"/>
              <a:buChar char="–"/>
            </a:pPr>
            <a:r>
              <a:rPr lang="pl-PL" sz="1600" dirty="0" smtClean="0"/>
              <a:t>w</a:t>
            </a:r>
            <a:r>
              <a:rPr lang="pl-PL" sz="1600" dirty="0"/>
              <a:t> zakresie mieszkalnictwa preferowane będą projekty mieszkalnictwa o charakterze wspieranym: mieszkania chronione, wspomagane, treningowe;</a:t>
            </a:r>
          </a:p>
          <a:p>
            <a:pPr marL="285750" indent="-285750">
              <a:spcAft>
                <a:spcPts val="600"/>
              </a:spcAft>
              <a:buFont typeface="Calibri" panose="020F0502020204030204" pitchFamily="34" charset="0"/>
              <a:buChar char="–"/>
            </a:pPr>
            <a:r>
              <a:rPr lang="pl-PL" sz="1600" dirty="0" smtClean="0"/>
              <a:t>infrastruktura </a:t>
            </a:r>
            <a:r>
              <a:rPr lang="pl-PL" sz="1600" dirty="0"/>
              <a:t>rodzinnych domów dziecka;</a:t>
            </a:r>
          </a:p>
          <a:p>
            <a:pPr marL="285750" indent="-285750">
              <a:spcAft>
                <a:spcPts val="600"/>
              </a:spcAft>
              <a:buFont typeface="Calibri" panose="020F0502020204030204" pitchFamily="34" charset="0"/>
              <a:buChar char="–"/>
            </a:pPr>
            <a:r>
              <a:rPr lang="pl-PL" sz="1600" dirty="0" smtClean="0"/>
              <a:t>infrastruktura </a:t>
            </a:r>
            <a:r>
              <a:rPr lang="pl-PL" sz="1600" dirty="0"/>
              <a:t>niezbędna do rozwoju usług; opiekuńczych w formach zdeinstytucjonalizowanych: rodzinne domy pomocy, środowiskowe domy samopomocy, dzienne domy pomocy;</a:t>
            </a:r>
          </a:p>
          <a:p>
            <a:pPr marL="285750" indent="-285750">
              <a:spcAft>
                <a:spcPts val="600"/>
              </a:spcAft>
              <a:buFont typeface="Calibri" panose="020F0502020204030204" pitchFamily="34" charset="0"/>
              <a:buChar char="–"/>
            </a:pPr>
            <a:r>
              <a:rPr lang="pl-PL" sz="1600" dirty="0" smtClean="0"/>
              <a:t>infrastruktura </a:t>
            </a:r>
            <a:r>
              <a:rPr lang="pl-PL" sz="1600" dirty="0"/>
              <a:t>niezbędna do realizacji usług aktywnej integracji świadczonych przez CIS i ZAZ.</a:t>
            </a: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91</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98263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268760"/>
            <a:ext cx="8712968" cy="5016758"/>
          </a:xfrm>
          <a:prstGeom prst="rect">
            <a:avLst/>
          </a:prstGeom>
        </p:spPr>
        <p:txBody>
          <a:bodyPr wrap="square">
            <a:spAutoFit/>
          </a:bodyPr>
          <a:lstStyle/>
          <a:p>
            <a:pPr algn="just"/>
            <a:endParaRPr lang="pl-PL" sz="1600" dirty="0" smtClean="0"/>
          </a:p>
          <a:p>
            <a:pPr algn="just"/>
            <a:r>
              <a:rPr lang="pl-PL" sz="2000" b="1" dirty="0" smtClean="0"/>
              <a:t>Typy beneficjentów</a:t>
            </a:r>
          </a:p>
          <a:p>
            <a:pPr algn="just"/>
            <a:endParaRPr lang="pl-PL" b="1" dirty="0" smtClean="0"/>
          </a:p>
          <a:p>
            <a:pPr marL="285750" lvl="0" indent="-285750">
              <a:spcAft>
                <a:spcPts val="600"/>
              </a:spcAft>
              <a:buFont typeface="Arial" panose="020B0604020202020204" pitchFamily="34" charset="0"/>
              <a:buChar char="•"/>
            </a:pPr>
            <a:r>
              <a:rPr lang="pl-PL" dirty="0"/>
              <a:t>jednostki samorządu terytorialnego, ich związki i </a:t>
            </a:r>
            <a:r>
              <a:rPr lang="pl-PL" dirty="0" smtClean="0"/>
              <a:t>stowarzyszenia,</a:t>
            </a:r>
            <a:endParaRPr lang="pl-PL" dirty="0"/>
          </a:p>
          <a:p>
            <a:pPr marL="285750" lvl="0" indent="-285750">
              <a:spcAft>
                <a:spcPts val="600"/>
              </a:spcAft>
              <a:buFont typeface="Arial" panose="020B0604020202020204" pitchFamily="34" charset="0"/>
              <a:buChar char="•"/>
            </a:pPr>
            <a:r>
              <a:rPr lang="pl-PL" dirty="0"/>
              <a:t>jednostki organizacyjne </a:t>
            </a:r>
            <a:r>
              <a:rPr lang="pl-PL" dirty="0" err="1" smtClean="0"/>
              <a:t>jst</a:t>
            </a:r>
            <a:r>
              <a:rPr lang="pl-PL" dirty="0" smtClean="0"/>
              <a:t>,</a:t>
            </a:r>
            <a:endParaRPr lang="pl-PL" dirty="0"/>
          </a:p>
          <a:p>
            <a:pPr marL="285750" lvl="0" indent="-285750">
              <a:spcAft>
                <a:spcPts val="600"/>
              </a:spcAft>
              <a:buFont typeface="Arial" panose="020B0604020202020204" pitchFamily="34" charset="0"/>
              <a:buChar char="•"/>
            </a:pPr>
            <a:r>
              <a:rPr lang="pl-PL" dirty="0"/>
              <a:t>domy pomocy </a:t>
            </a:r>
            <a:r>
              <a:rPr lang="pl-PL" dirty="0" smtClean="0"/>
              <a:t>społecznej,</a:t>
            </a:r>
            <a:endParaRPr lang="pl-PL" dirty="0"/>
          </a:p>
          <a:p>
            <a:pPr marL="285750" lvl="0" indent="-285750">
              <a:spcAft>
                <a:spcPts val="600"/>
              </a:spcAft>
              <a:buFont typeface="Arial" panose="020B0604020202020204" pitchFamily="34" charset="0"/>
              <a:buChar char="•"/>
            </a:pPr>
            <a:r>
              <a:rPr lang="pl-PL" dirty="0"/>
              <a:t>podmioty prowadzące rodzinne domy </a:t>
            </a:r>
            <a:r>
              <a:rPr lang="pl-PL" dirty="0" smtClean="0"/>
              <a:t>pomocy,</a:t>
            </a:r>
            <a:endParaRPr lang="pl-PL" dirty="0"/>
          </a:p>
          <a:p>
            <a:pPr marL="285750" lvl="0" indent="-285750">
              <a:spcAft>
                <a:spcPts val="600"/>
              </a:spcAft>
              <a:buFont typeface="Arial" panose="020B0604020202020204" pitchFamily="34" charset="0"/>
              <a:buChar char="•"/>
            </a:pPr>
            <a:r>
              <a:rPr lang="pl-PL" dirty="0"/>
              <a:t>ośrodki </a:t>
            </a:r>
            <a:r>
              <a:rPr lang="pl-PL" dirty="0" smtClean="0"/>
              <a:t>wsparcia,</a:t>
            </a:r>
            <a:endParaRPr lang="pl-PL" dirty="0"/>
          </a:p>
          <a:p>
            <a:pPr marL="285750" lvl="0" indent="-285750">
              <a:spcAft>
                <a:spcPts val="600"/>
              </a:spcAft>
              <a:buFont typeface="Arial" panose="020B0604020202020204" pitchFamily="34" charset="0"/>
              <a:buChar char="•"/>
            </a:pPr>
            <a:r>
              <a:rPr lang="pl-PL" dirty="0"/>
              <a:t>placówki wsparcia </a:t>
            </a:r>
            <a:r>
              <a:rPr lang="pl-PL" dirty="0" smtClean="0"/>
              <a:t>dziennego,</a:t>
            </a:r>
            <a:endParaRPr lang="pl-PL" dirty="0"/>
          </a:p>
          <a:p>
            <a:pPr marL="285750" lvl="0" indent="-285750">
              <a:spcAft>
                <a:spcPts val="600"/>
              </a:spcAft>
              <a:buFont typeface="Arial" panose="020B0604020202020204" pitchFamily="34" charset="0"/>
              <a:buChar char="•"/>
            </a:pPr>
            <a:r>
              <a:rPr lang="pl-PL" b="1" dirty="0">
                <a:solidFill>
                  <a:schemeClr val="tx2"/>
                </a:solidFill>
              </a:rPr>
              <a:t>organizacje </a:t>
            </a:r>
            <a:r>
              <a:rPr lang="pl-PL" b="1" dirty="0" smtClean="0">
                <a:solidFill>
                  <a:schemeClr val="tx2"/>
                </a:solidFill>
              </a:rPr>
              <a:t>pozarządowe</a:t>
            </a:r>
            <a:r>
              <a:rPr lang="pl-PL" dirty="0"/>
              <a:t>,</a:t>
            </a:r>
          </a:p>
          <a:p>
            <a:pPr marL="285750" lvl="0" indent="-285750">
              <a:spcAft>
                <a:spcPts val="600"/>
              </a:spcAft>
              <a:buFont typeface="Arial" panose="020B0604020202020204" pitchFamily="34" charset="0"/>
              <a:buChar char="•"/>
            </a:pPr>
            <a:r>
              <a:rPr lang="pl-PL" dirty="0"/>
              <a:t>kościoły, związki wyznaniowe oraz osoby prawne kościołów i związków </a:t>
            </a:r>
            <a:r>
              <a:rPr lang="pl-PL" dirty="0" smtClean="0"/>
              <a:t>wyznaniowych,</a:t>
            </a:r>
            <a:endParaRPr lang="pl-PL" dirty="0"/>
          </a:p>
          <a:p>
            <a:pPr marL="285750" lvl="0" indent="-285750">
              <a:spcAft>
                <a:spcPts val="600"/>
              </a:spcAft>
              <a:buFont typeface="Arial" panose="020B0604020202020204" pitchFamily="34" charset="0"/>
              <a:buChar char="•"/>
            </a:pPr>
            <a:r>
              <a:rPr lang="pl-PL" dirty="0"/>
              <a:t>podmioty zajmujące się całodobową/ dzienną opieką osób starszych/ przewlekle chorych/ </a:t>
            </a:r>
            <a:r>
              <a:rPr lang="pl-PL" dirty="0" smtClean="0"/>
              <a:t>niepełno-sprawnych,</a:t>
            </a:r>
            <a:endParaRPr lang="pl-PL" dirty="0"/>
          </a:p>
          <a:p>
            <a:pPr marL="285750" lvl="0" indent="-285750">
              <a:spcAft>
                <a:spcPts val="600"/>
              </a:spcAft>
              <a:buFont typeface="Arial" panose="020B0604020202020204" pitchFamily="34" charset="0"/>
              <a:buChar char="•"/>
            </a:pPr>
            <a:r>
              <a:rPr lang="pl-PL" dirty="0"/>
              <a:t>podmioty zajmujące się opieką nad dziećmi do 3 roku </a:t>
            </a:r>
            <a:r>
              <a:rPr lang="pl-PL" dirty="0" smtClean="0"/>
              <a:t>życia,</a:t>
            </a:r>
            <a:endParaRPr lang="pl-PL" dirty="0"/>
          </a:p>
          <a:p>
            <a:pPr marL="285750" lvl="0" indent="-285750">
              <a:spcAft>
                <a:spcPts val="600"/>
              </a:spcAft>
              <a:buFont typeface="Arial" panose="020B0604020202020204" pitchFamily="34" charset="0"/>
              <a:buChar char="•"/>
            </a:pPr>
            <a:r>
              <a:rPr lang="pl-PL" dirty="0"/>
              <a:t>podmioty prowadzące rodzinne domy </a:t>
            </a:r>
            <a:r>
              <a:rPr lang="pl-PL" dirty="0" smtClean="0"/>
              <a:t>dziecka.</a:t>
            </a:r>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92</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41186976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15516" y="1700808"/>
            <a:ext cx="8712968" cy="4524315"/>
          </a:xfrm>
          <a:prstGeom prst="rect">
            <a:avLst/>
          </a:prstGeom>
        </p:spPr>
        <p:txBody>
          <a:bodyPr wrap="square">
            <a:spAutoFit/>
          </a:bodyPr>
          <a:lstStyle/>
          <a:p>
            <a:pPr algn="just"/>
            <a:endParaRPr lang="pl-PL" sz="1600" dirty="0"/>
          </a:p>
          <a:p>
            <a:pPr algn="just"/>
            <a:r>
              <a:rPr lang="pl-PL" sz="1600" b="1" dirty="0" smtClean="0"/>
              <a:t>Cross-</a:t>
            </a:r>
            <a:r>
              <a:rPr lang="pl-PL" sz="1600" b="1" dirty="0" err="1" smtClean="0"/>
              <a:t>financing</a:t>
            </a:r>
            <a:r>
              <a:rPr lang="pl-PL" sz="1600" dirty="0" smtClean="0"/>
              <a:t> </a:t>
            </a:r>
            <a:r>
              <a:rPr lang="pl-PL" sz="1600" u="sng" dirty="0" smtClean="0"/>
              <a:t>nie będzie stosowany</a:t>
            </a:r>
            <a:r>
              <a:rPr lang="pl-PL" sz="1600" dirty="0" smtClean="0"/>
              <a:t>.</a:t>
            </a:r>
          </a:p>
          <a:p>
            <a:pPr algn="just"/>
            <a:endParaRPr lang="pl-PL" sz="1600" dirty="0"/>
          </a:p>
          <a:p>
            <a:pPr algn="just"/>
            <a:r>
              <a:rPr lang="pl-PL" sz="1600" dirty="0" smtClean="0"/>
              <a:t>W przypadku wystąpienia dochodu w projekcie w projektach nieobjętych pomocą publiczną – </a:t>
            </a:r>
            <a:r>
              <a:rPr lang="pl-PL" sz="1600" b="1" dirty="0" smtClean="0"/>
              <a:t>luka finansowa. </a:t>
            </a:r>
          </a:p>
          <a:p>
            <a:pPr algn="just"/>
            <a:endParaRPr lang="pl-PL" sz="1600" b="1" dirty="0"/>
          </a:p>
          <a:p>
            <a:pPr algn="just"/>
            <a:r>
              <a:rPr lang="pl-PL" sz="1600" b="1" dirty="0"/>
              <a:t>Minimalna wartość projektu: 50 tys. PLN</a:t>
            </a:r>
          </a:p>
          <a:p>
            <a:pPr algn="just"/>
            <a:endParaRPr lang="pl-PL" sz="1600" b="1" dirty="0"/>
          </a:p>
          <a:p>
            <a:pPr algn="just"/>
            <a:r>
              <a:rPr lang="pl-PL" sz="1600" b="1" dirty="0" smtClean="0"/>
              <a:t>Pomoc publiczna </a:t>
            </a:r>
            <a:r>
              <a:rPr lang="pl-PL" sz="1600" dirty="0" smtClean="0"/>
              <a:t>- w </a:t>
            </a:r>
            <a:r>
              <a:rPr lang="pl-PL" sz="1600" dirty="0"/>
              <a:t>przypadku wsparcia stanowiącego pomoc publiczną, udzielaną w ramach realizacji programu, znajdą zastosowanie właściwe przepisy prawa wspólnotowego i krajowego dotyczące zasad udzielania tej pomocy, obowiązujące w momencie udzielania wsparcia.</a:t>
            </a:r>
          </a:p>
          <a:p>
            <a:r>
              <a:rPr lang="pl-PL" sz="1600" dirty="0"/>
              <a:t> </a:t>
            </a:r>
          </a:p>
          <a:p>
            <a:r>
              <a:rPr lang="pl-PL" sz="1600" dirty="0"/>
              <a:t>- rozporządzenie Komisji (UE) nr 651/2014 z dn. 17 czerwca 2014. uznające niektóre rodzaje pomocy za zgodne z rynkiem wewnętrznym w zastosowaniu art. 107 i 108 Traktatu [GBER]: art. 14 Regionalna pomoc inwestycyjna</a:t>
            </a:r>
          </a:p>
          <a:p>
            <a:r>
              <a:rPr lang="pl-PL" sz="1600" dirty="0"/>
              <a:t> </a:t>
            </a:r>
          </a:p>
          <a:p>
            <a:r>
              <a:rPr lang="pl-PL" sz="1600" dirty="0"/>
              <a:t>- rozporządzenie Komisji (UE) nr 1407/2013 z dnia 18 grudnia 2013 r. w sprawie stosowania art. 107 i 108 Traktatu o funkcjonowaniu Unii Europejskiej do pomocy </a:t>
            </a:r>
            <a:r>
              <a:rPr lang="pl-PL" sz="1600" i="1" dirty="0"/>
              <a:t>de </a:t>
            </a:r>
            <a:r>
              <a:rPr lang="pl-PL" sz="1600" i="1" dirty="0" err="1"/>
              <a:t>minimis</a:t>
            </a:r>
            <a:endParaRPr lang="pl-PL" sz="1600" b="1" i="1"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93</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24556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107504" y="836712"/>
            <a:ext cx="8856984" cy="1138773"/>
          </a:xfrm>
          <a:prstGeom prst="rect">
            <a:avLst/>
          </a:prstGeom>
        </p:spPr>
        <p:txBody>
          <a:bodyPr wrap="square">
            <a:spAutoFit/>
          </a:bodyPr>
          <a:lstStyle/>
          <a:p>
            <a:pPr algn="ctr"/>
            <a:endParaRPr lang="pl-PL" sz="2400" b="1" dirty="0" smtClean="0"/>
          </a:p>
          <a:p>
            <a:pPr algn="ctr"/>
            <a:endParaRPr lang="pl-PL" sz="2400" b="1" dirty="0"/>
          </a:p>
          <a:p>
            <a:r>
              <a:rPr lang="pl-PL" sz="2000" b="1" dirty="0" smtClean="0"/>
              <a:t>Działanie 6.3 </a:t>
            </a:r>
            <a:r>
              <a:rPr lang="pl-PL" sz="2000" b="1" dirty="0"/>
              <a:t>Rewitalizacja zdegradowanych </a:t>
            </a:r>
            <a:r>
              <a:rPr lang="pl-PL" sz="2000" b="1" dirty="0" smtClean="0"/>
              <a:t>obszarów</a:t>
            </a:r>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10" name="pole tekstowe 9"/>
          <p:cNvSpPr txBox="1"/>
          <p:nvPr/>
        </p:nvSpPr>
        <p:spPr>
          <a:xfrm>
            <a:off x="251520" y="1975485"/>
            <a:ext cx="8560822" cy="4031873"/>
          </a:xfrm>
          <a:prstGeom prst="rect">
            <a:avLst/>
          </a:prstGeom>
          <a:noFill/>
        </p:spPr>
        <p:txBody>
          <a:bodyPr wrap="square" rtlCol="0">
            <a:spAutoFit/>
          </a:bodyPr>
          <a:lstStyle/>
          <a:p>
            <a:endParaRPr lang="pl-PL" b="1" dirty="0" smtClean="0"/>
          </a:p>
          <a:p>
            <a:pPr algn="just"/>
            <a:r>
              <a:rPr lang="pl-PL" sz="2000" dirty="0" smtClean="0"/>
              <a:t>Poddziałanie </a:t>
            </a:r>
            <a:r>
              <a:rPr lang="pl-PL" sz="2000" dirty="0"/>
              <a:t>nr </a:t>
            </a:r>
            <a:r>
              <a:rPr lang="pl-PL" sz="2000" dirty="0" smtClean="0"/>
              <a:t>6.3.1</a:t>
            </a:r>
            <a:r>
              <a:rPr lang="pl-PL" sz="2000" b="1" dirty="0"/>
              <a:t>		</a:t>
            </a:r>
            <a:endParaRPr lang="pl-PL" sz="2000" dirty="0"/>
          </a:p>
          <a:p>
            <a:pPr algn="just"/>
            <a:r>
              <a:rPr lang="pl-PL" sz="2000" dirty="0"/>
              <a:t>	– </a:t>
            </a:r>
            <a:r>
              <a:rPr lang="pl-PL" sz="2000" b="1" dirty="0"/>
              <a:t>konkursy </a:t>
            </a:r>
            <a:r>
              <a:rPr lang="pl-PL" sz="2000" b="1" dirty="0" smtClean="0"/>
              <a:t>horyzontalne </a:t>
            </a:r>
            <a:r>
              <a:rPr lang="pl-PL" sz="2000" dirty="0" smtClean="0"/>
              <a:t>				      29</a:t>
            </a:r>
            <a:r>
              <a:rPr lang="pl-PL" sz="2000" dirty="0"/>
              <a:t> 661 652 EUR</a:t>
            </a:r>
          </a:p>
          <a:p>
            <a:pPr lvl="0"/>
            <a:endParaRPr lang="pl-PL" sz="2000" dirty="0" smtClean="0">
              <a:solidFill>
                <a:prstClr val="black"/>
              </a:solidFill>
            </a:endParaRPr>
          </a:p>
          <a:p>
            <a:pPr lvl="0"/>
            <a:r>
              <a:rPr lang="pl-PL" sz="2000" dirty="0" smtClean="0">
                <a:solidFill>
                  <a:prstClr val="black"/>
                </a:solidFill>
              </a:rPr>
              <a:t>Poddziałanie </a:t>
            </a:r>
            <a:r>
              <a:rPr lang="pl-PL" sz="2000" dirty="0">
                <a:solidFill>
                  <a:prstClr val="black"/>
                </a:solidFill>
              </a:rPr>
              <a:t>nr </a:t>
            </a:r>
            <a:r>
              <a:rPr lang="pl-PL" sz="2000" dirty="0" smtClean="0"/>
              <a:t>6.3</a:t>
            </a:r>
            <a:r>
              <a:rPr lang="pl-PL" sz="2000" dirty="0" smtClean="0">
                <a:solidFill>
                  <a:prstClr val="black"/>
                </a:solidFill>
              </a:rPr>
              <a:t>.2 </a:t>
            </a:r>
            <a:r>
              <a:rPr lang="pl-PL" sz="2000" dirty="0">
                <a:solidFill>
                  <a:prstClr val="black"/>
                </a:solidFill>
              </a:rPr>
              <a:t>	</a:t>
            </a:r>
            <a:endParaRPr lang="pl-PL" sz="2000" dirty="0" smtClean="0">
              <a:solidFill>
                <a:prstClr val="black"/>
              </a:solidFill>
            </a:endParaRP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Wrocławskiego Obszaru </a:t>
            </a:r>
            <a:r>
              <a:rPr lang="pl-PL" sz="2000" b="1" dirty="0" smtClean="0">
                <a:solidFill>
                  <a:prstClr val="black"/>
                </a:solidFill>
              </a:rPr>
              <a:t>Funkcjonalnego </a:t>
            </a:r>
            <a:r>
              <a:rPr lang="pl-PL" sz="2000" dirty="0" smtClean="0">
                <a:solidFill>
                  <a:prstClr val="black"/>
                </a:solidFill>
              </a:rPr>
              <a:t>	</a:t>
            </a:r>
            <a:r>
              <a:rPr lang="pl-PL" sz="2000" dirty="0">
                <a:solidFill>
                  <a:prstClr val="black"/>
                </a:solidFill>
              </a:rPr>
              <a:t> </a:t>
            </a:r>
            <a:r>
              <a:rPr lang="pl-PL" sz="2000" dirty="0" smtClean="0">
                <a:solidFill>
                  <a:prstClr val="black"/>
                </a:solidFill>
              </a:rPr>
              <a:t>     </a:t>
            </a:r>
            <a:r>
              <a:rPr lang="pl-PL" sz="2000" dirty="0" smtClean="0"/>
              <a:t>17</a:t>
            </a:r>
            <a:r>
              <a:rPr lang="pl-PL" sz="2000" dirty="0"/>
              <a:t> 500 000 EUR</a:t>
            </a:r>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smtClean="0"/>
              <a:t>6.3</a:t>
            </a:r>
            <a:r>
              <a:rPr lang="pl-PL" sz="2000" dirty="0" smtClean="0">
                <a:solidFill>
                  <a:prstClr val="black"/>
                </a:solidFill>
              </a:rPr>
              <a:t>.3</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Jeleniogórskiej </a:t>
            </a:r>
            <a:r>
              <a:rPr lang="pl-PL" sz="2000" dirty="0" smtClean="0">
                <a:solidFill>
                  <a:prstClr val="black"/>
                </a:solidFill>
              </a:rPr>
              <a:t>			      </a:t>
            </a:r>
            <a:r>
              <a:rPr lang="pl-PL" sz="2000" dirty="0" smtClean="0"/>
              <a:t>10</a:t>
            </a:r>
            <a:r>
              <a:rPr lang="pl-PL" sz="2000" dirty="0"/>
              <a:t> 000 000 EUR</a:t>
            </a:r>
          </a:p>
          <a:p>
            <a:pPr marL="285750" lvl="0" indent="-285750" algn="r">
              <a:buFontTx/>
              <a:buChar char="-"/>
            </a:pPr>
            <a:endParaRPr lang="pl-PL" sz="2000" dirty="0">
              <a:solidFill>
                <a:prstClr val="black"/>
              </a:solidFill>
            </a:endParaRPr>
          </a:p>
          <a:p>
            <a:pPr lvl="0"/>
            <a:r>
              <a:rPr lang="pl-PL" sz="2000" dirty="0">
                <a:solidFill>
                  <a:prstClr val="black"/>
                </a:solidFill>
              </a:rPr>
              <a:t>Poddziałanie nr </a:t>
            </a:r>
            <a:r>
              <a:rPr lang="pl-PL" sz="2000" dirty="0" smtClean="0"/>
              <a:t>6.3</a:t>
            </a:r>
            <a:r>
              <a:rPr lang="pl-PL" sz="2000" dirty="0" smtClean="0">
                <a:solidFill>
                  <a:prstClr val="black"/>
                </a:solidFill>
              </a:rPr>
              <a:t>.4 </a:t>
            </a:r>
            <a:r>
              <a:rPr lang="pl-PL" sz="2000" dirty="0">
                <a:solidFill>
                  <a:prstClr val="black"/>
                </a:solidFill>
              </a:rPr>
              <a:t>	</a:t>
            </a:r>
          </a:p>
          <a:p>
            <a:r>
              <a:rPr lang="pl-PL" sz="2000" dirty="0" smtClean="0">
                <a:solidFill>
                  <a:prstClr val="black"/>
                </a:solidFill>
              </a:rPr>
              <a:t>	</a:t>
            </a:r>
            <a:r>
              <a:rPr lang="pl-PL" sz="2000" dirty="0"/>
              <a:t> – </a:t>
            </a:r>
            <a:r>
              <a:rPr lang="pl-PL" sz="2000" b="1" dirty="0" smtClean="0">
                <a:solidFill>
                  <a:prstClr val="black"/>
                </a:solidFill>
              </a:rPr>
              <a:t>ZIT </a:t>
            </a:r>
            <a:r>
              <a:rPr lang="pl-PL" sz="2000" b="1" dirty="0">
                <a:solidFill>
                  <a:prstClr val="black"/>
                </a:solidFill>
              </a:rPr>
              <a:t>Aglomeracji </a:t>
            </a:r>
            <a:r>
              <a:rPr lang="pl-PL" sz="2000" b="1" dirty="0" smtClean="0">
                <a:solidFill>
                  <a:prstClr val="black"/>
                </a:solidFill>
              </a:rPr>
              <a:t>Wałbrzyskiej </a:t>
            </a:r>
            <a:r>
              <a:rPr lang="pl-PL" sz="2000" dirty="0" smtClean="0">
                <a:solidFill>
                  <a:prstClr val="black"/>
                </a:solidFill>
              </a:rPr>
              <a:t>			      </a:t>
            </a:r>
            <a:r>
              <a:rPr lang="pl-PL" sz="2000" dirty="0" smtClean="0"/>
              <a:t>16</a:t>
            </a:r>
            <a:r>
              <a:rPr lang="pl-PL" sz="2000" dirty="0"/>
              <a:t> 250 000 </a:t>
            </a:r>
            <a:r>
              <a:rPr lang="pl-PL" sz="2000" dirty="0" smtClean="0"/>
              <a:t>EUR</a:t>
            </a:r>
            <a:endParaRPr lang="pl-PL" sz="2000" dirty="0">
              <a:solidFill>
                <a:prstClr val="black"/>
              </a:solidFill>
            </a:endParaRPr>
          </a:p>
          <a:p>
            <a:endParaRPr lang="pl-PL" dirty="0"/>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94</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5225174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676122"/>
            <a:ext cx="8712968" cy="4508927"/>
          </a:xfrm>
          <a:prstGeom prst="rect">
            <a:avLst/>
          </a:prstGeom>
        </p:spPr>
        <p:txBody>
          <a:bodyPr wrap="square">
            <a:spAutoFit/>
          </a:bodyPr>
          <a:lstStyle/>
          <a:p>
            <a:pPr algn="just"/>
            <a:endParaRPr lang="pl-PL" dirty="0" smtClean="0"/>
          </a:p>
          <a:p>
            <a:r>
              <a:rPr lang="pl-PL" sz="2000" b="1" dirty="0" smtClean="0"/>
              <a:t>Typy projektów</a:t>
            </a:r>
          </a:p>
          <a:p>
            <a:endParaRPr lang="pl-PL" sz="2000" b="1" dirty="0" smtClean="0"/>
          </a:p>
          <a:p>
            <a:pPr>
              <a:spcAft>
                <a:spcPts val="600"/>
              </a:spcAft>
            </a:pPr>
            <a:endParaRPr lang="pl-PL" sz="1600" dirty="0" smtClean="0"/>
          </a:p>
          <a:p>
            <a:pPr marL="625475" indent="-625475">
              <a:spcAft>
                <a:spcPts val="600"/>
              </a:spcAft>
              <a:tabLst>
                <a:tab pos="625475" algn="l"/>
              </a:tabLst>
            </a:pPr>
            <a:r>
              <a:rPr lang="pl-PL" b="1" dirty="0" smtClean="0"/>
              <a:t>6.3.A.</a:t>
            </a:r>
            <a:r>
              <a:rPr lang="pl-PL" dirty="0" smtClean="0"/>
              <a:t>	Remont</a:t>
            </a:r>
            <a:r>
              <a:rPr lang="pl-PL" dirty="0"/>
              <a:t>, </a:t>
            </a:r>
            <a:r>
              <a:rPr lang="pl-PL" dirty="0" smtClean="0"/>
              <a:t>przebudowa, rozbudowa, adaptacja, </a:t>
            </a:r>
            <a:r>
              <a:rPr lang="pl-PL" dirty="0"/>
              <a:t>wyposażenie </a:t>
            </a:r>
            <a:r>
              <a:rPr lang="pl-PL" b="1" dirty="0"/>
              <a:t>istniejących zdegradowanych budynków, obiektów, zagospodarowanie terenów i przestrzeni </a:t>
            </a:r>
            <a:r>
              <a:rPr lang="pl-PL" b="1" dirty="0" smtClean="0"/>
              <a:t>                </a:t>
            </a:r>
            <a:r>
              <a:rPr lang="pl-PL" dirty="0" smtClean="0"/>
              <a:t>(</a:t>
            </a:r>
            <a:r>
              <a:rPr lang="pl-PL" dirty="0"/>
              <a:t>np. monitoring miejski lub dostosowanie przestrzeni do potrzeb osób niepełnosprawnych) - w celu przywrócenia lub nadania im nowych funkcji społecznych, kulturalnych, edukacyjnych lub </a:t>
            </a:r>
            <a:r>
              <a:rPr lang="pl-PL" dirty="0" smtClean="0"/>
              <a:t>rekreacyjnych;</a:t>
            </a:r>
          </a:p>
          <a:p>
            <a:pPr marL="625475" indent="-625475">
              <a:spcAft>
                <a:spcPts val="600"/>
              </a:spcAft>
              <a:tabLst>
                <a:tab pos="625475" algn="l"/>
              </a:tabLst>
            </a:pPr>
            <a:r>
              <a:rPr lang="pl-PL" b="1" dirty="0" smtClean="0"/>
              <a:t>6.3.B.</a:t>
            </a:r>
            <a:r>
              <a:rPr lang="pl-PL" dirty="0" smtClean="0"/>
              <a:t>	Remont</a:t>
            </a:r>
            <a:r>
              <a:rPr lang="pl-PL" dirty="0"/>
              <a:t>, </a:t>
            </a:r>
            <a:r>
              <a:rPr lang="pl-PL" dirty="0" smtClean="0"/>
              <a:t>odnowa </a:t>
            </a:r>
            <a:r>
              <a:rPr lang="pl-PL" dirty="0"/>
              <a:t>części wspólnych </a:t>
            </a:r>
            <a:r>
              <a:rPr lang="pl-PL" b="1" dirty="0"/>
              <a:t>wielorodzinnych budynków mieszkalnych </a:t>
            </a:r>
            <a:r>
              <a:rPr lang="pl-PL" dirty="0"/>
              <a:t>(nie ma możliwości budowy nowych obiektów). </a:t>
            </a:r>
            <a:endParaRPr lang="pl-PL" dirty="0" smtClean="0"/>
          </a:p>
          <a:p>
            <a:pPr marL="625475" indent="-625475">
              <a:spcAft>
                <a:spcPts val="600"/>
              </a:spcAft>
              <a:tabLst>
                <a:tab pos="625475" algn="l"/>
              </a:tabLst>
            </a:pPr>
            <a:r>
              <a:rPr lang="pl-PL" b="1" dirty="0" smtClean="0"/>
              <a:t>6.3.C.</a:t>
            </a:r>
            <a:r>
              <a:rPr lang="pl-PL" dirty="0" smtClean="0"/>
              <a:t>	Inwestycje </a:t>
            </a:r>
            <a:r>
              <a:rPr lang="pl-PL" dirty="0"/>
              <a:t>w tzw. </a:t>
            </a:r>
            <a:r>
              <a:rPr lang="pl-PL" b="1" dirty="0"/>
              <a:t>drogi lokalne (gminne i powiatowe) wraz z infrastrukturą towarzyszącą</a:t>
            </a:r>
            <a:r>
              <a:rPr lang="pl-PL" dirty="0"/>
              <a:t>. Wsparcie będzie możliwie jedynie wtedy, gdy inwestycje takie będą stanowiły element szerszej koncepcji związanej z rewitalizacją (fizyczną, gospodarczą i społeczną) i będą stanowiły element lokalnego programu rewitalizacji</a:t>
            </a:r>
            <a:r>
              <a:rPr lang="pl-PL" dirty="0" smtClean="0"/>
              <a:t>;</a:t>
            </a:r>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95</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34605557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15516" y="1340768"/>
            <a:ext cx="8712968" cy="4862870"/>
          </a:xfrm>
          <a:prstGeom prst="rect">
            <a:avLst/>
          </a:prstGeom>
        </p:spPr>
        <p:txBody>
          <a:bodyPr wrap="square">
            <a:spAutoFit/>
          </a:bodyPr>
          <a:lstStyle/>
          <a:p>
            <a:pPr lvl="0"/>
            <a:r>
              <a:rPr lang="pl-PL" sz="2000" b="1" dirty="0" smtClean="0"/>
              <a:t>Preferencje</a:t>
            </a:r>
          </a:p>
          <a:p>
            <a:pPr lvl="0"/>
            <a:endParaRPr lang="pl-PL" sz="2000" b="1" dirty="0" smtClean="0"/>
          </a:p>
          <a:p>
            <a:pPr lvl="0"/>
            <a:r>
              <a:rPr lang="pl-PL" dirty="0" smtClean="0"/>
              <a:t>Preferowane </a:t>
            </a:r>
            <a:r>
              <a:rPr lang="pl-PL" dirty="0"/>
              <a:t>będą projekty realizowane w </a:t>
            </a:r>
            <a:r>
              <a:rPr lang="pl-PL" dirty="0" smtClean="0"/>
              <a:t>partnerstwie.</a:t>
            </a:r>
            <a:endParaRPr lang="pl-PL" dirty="0"/>
          </a:p>
          <a:p>
            <a:pPr lvl="0"/>
            <a:r>
              <a:rPr lang="pl-PL" dirty="0"/>
              <a:t>W</a:t>
            </a:r>
            <a:r>
              <a:rPr lang="pl-PL" dirty="0" smtClean="0"/>
              <a:t>szystkie </a:t>
            </a:r>
            <a:r>
              <a:rPr lang="pl-PL" dirty="0"/>
              <a:t>wspierane przedsięwzięcia powinny uwzględniać konieczność dostosowania infrastruktury i wyposażenia do potrzeb osób </a:t>
            </a:r>
            <a:r>
              <a:rPr lang="pl-PL" dirty="0" smtClean="0"/>
              <a:t>niepełnosprawnych</a:t>
            </a:r>
            <a:r>
              <a:rPr lang="pl-PL" dirty="0"/>
              <a:t>.</a:t>
            </a:r>
          </a:p>
          <a:p>
            <a:pPr lvl="0"/>
            <a:endParaRPr lang="pl-PL" dirty="0" smtClean="0"/>
          </a:p>
          <a:p>
            <a:pPr lvl="0"/>
            <a:r>
              <a:rPr lang="pl-PL" dirty="0" smtClean="0"/>
              <a:t>Wysokość </a:t>
            </a:r>
            <a:r>
              <a:rPr lang="pl-PL" dirty="0"/>
              <a:t>wsparcia projektów w zakresie kultury nie będzie przekraczać 2 mln euro kosztów kwalifikowalnych </a:t>
            </a:r>
            <a:r>
              <a:rPr lang="pl-PL" dirty="0" smtClean="0"/>
              <a:t>projektu.</a:t>
            </a:r>
            <a:endParaRPr lang="pl-PL" dirty="0"/>
          </a:p>
          <a:p>
            <a:r>
              <a:rPr lang="pl-PL" dirty="0"/>
              <a:t> </a:t>
            </a:r>
          </a:p>
          <a:p>
            <a:r>
              <a:rPr lang="pl-PL" b="1" dirty="0"/>
              <a:t>Wszystkie projekty planowane do realizacji muszą być ujęte w Lokalnych Programach Rewitalizacji (lub w dokumencie równoważnym). </a:t>
            </a:r>
            <a:r>
              <a:rPr lang="pl-PL" dirty="0"/>
              <a:t>Obszary rewitalizowane powinny być wyznaczane z uwzględnieniem kryteriów przestrzennych, ekonomicznych oraz społecznych odnoszących się do danej jednostki terytorialnej – gminy/ powiatu. </a:t>
            </a:r>
          </a:p>
          <a:p>
            <a:r>
              <a:rPr lang="pl-PL" dirty="0"/>
              <a:t> </a:t>
            </a:r>
          </a:p>
          <a:p>
            <a:r>
              <a:rPr lang="pl-PL" b="1" dirty="0" smtClean="0"/>
              <a:t>W </a:t>
            </a:r>
            <a:r>
              <a:rPr lang="pl-PL" b="1" dirty="0"/>
              <a:t>ramach działania 6.3 nie ma możliwości wsparcia projektów z zakresu mieszkalnictwa chronionego, wspomaganego i treningowego. Tego typu działania mogą być realizowane w działaniu 6.1</a:t>
            </a:r>
            <a:r>
              <a:rPr lang="pl-PL" b="1" dirty="0" smtClean="0"/>
              <a:t>.</a:t>
            </a:r>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96</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37301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251520" y="1484784"/>
            <a:ext cx="8712968" cy="4847481"/>
          </a:xfrm>
          <a:prstGeom prst="rect">
            <a:avLst/>
          </a:prstGeom>
        </p:spPr>
        <p:txBody>
          <a:bodyPr wrap="square">
            <a:spAutoFit/>
          </a:bodyPr>
          <a:lstStyle/>
          <a:p>
            <a:pPr lvl="0"/>
            <a:r>
              <a:rPr lang="pl-PL" sz="2000" b="1" dirty="0" smtClean="0"/>
              <a:t>Typy beneficjentów</a:t>
            </a:r>
          </a:p>
          <a:p>
            <a:pPr lvl="0"/>
            <a:endParaRPr lang="pl-PL" b="1" dirty="0" smtClean="0"/>
          </a:p>
          <a:p>
            <a:pPr marL="342900" lvl="0" indent="-342900">
              <a:spcAft>
                <a:spcPts val="600"/>
              </a:spcAft>
              <a:buFont typeface="Arial" panose="020B0604020202020204" pitchFamily="34" charset="0"/>
              <a:buChar char="•"/>
            </a:pPr>
            <a:r>
              <a:rPr lang="pl-PL" dirty="0" smtClean="0"/>
              <a:t>jednostki </a:t>
            </a:r>
            <a:r>
              <a:rPr lang="pl-PL" dirty="0"/>
              <a:t>samorządu terytorialnego, ich związki i </a:t>
            </a:r>
            <a:r>
              <a:rPr lang="pl-PL" dirty="0" smtClean="0"/>
              <a:t>stowarzyszenia,</a:t>
            </a:r>
            <a:endParaRPr lang="pl-PL" dirty="0"/>
          </a:p>
          <a:p>
            <a:pPr marL="342900" lvl="0" indent="-342900">
              <a:spcAft>
                <a:spcPts val="600"/>
              </a:spcAft>
              <a:buFont typeface="Arial" panose="020B0604020202020204" pitchFamily="34" charset="0"/>
              <a:buChar char="•"/>
            </a:pPr>
            <a:r>
              <a:rPr lang="pl-PL" dirty="0"/>
              <a:t>jednostki organizacyjne </a:t>
            </a:r>
            <a:r>
              <a:rPr lang="pl-PL" dirty="0" err="1" smtClean="0"/>
              <a:t>jst</a:t>
            </a:r>
            <a:r>
              <a:rPr lang="pl-PL" dirty="0" smtClean="0"/>
              <a:t>,</a:t>
            </a:r>
            <a:endParaRPr lang="pl-PL" dirty="0"/>
          </a:p>
          <a:p>
            <a:pPr marL="342900" lvl="0" indent="-342900">
              <a:spcAft>
                <a:spcPts val="600"/>
              </a:spcAft>
              <a:buFont typeface="Arial" panose="020B0604020202020204" pitchFamily="34" charset="0"/>
              <a:buChar char="•"/>
            </a:pPr>
            <a:r>
              <a:rPr lang="pl-PL" dirty="0"/>
              <a:t>jednostki sektora finansów publicznych, inne niż wymienione </a:t>
            </a:r>
            <a:r>
              <a:rPr lang="pl-PL" dirty="0" smtClean="0"/>
              <a:t>powyżej,</a:t>
            </a:r>
            <a:endParaRPr lang="pl-PL" dirty="0"/>
          </a:p>
          <a:p>
            <a:pPr marL="342900" lvl="0" indent="-342900">
              <a:spcAft>
                <a:spcPts val="600"/>
              </a:spcAft>
              <a:buFont typeface="Arial" panose="020B0604020202020204" pitchFamily="34" charset="0"/>
              <a:buChar char="•"/>
            </a:pPr>
            <a:r>
              <a:rPr lang="pl-PL" dirty="0"/>
              <a:t>wspólnoty i spółdzielnie </a:t>
            </a:r>
            <a:r>
              <a:rPr lang="pl-PL" dirty="0" smtClean="0"/>
              <a:t>mieszkaniowe,</a:t>
            </a:r>
            <a:endParaRPr lang="pl-PL" dirty="0"/>
          </a:p>
          <a:p>
            <a:pPr marL="342900" lvl="0" indent="-342900">
              <a:spcAft>
                <a:spcPts val="600"/>
              </a:spcAft>
              <a:buFont typeface="Arial" panose="020B0604020202020204" pitchFamily="34" charset="0"/>
              <a:buChar char="•"/>
            </a:pPr>
            <a:r>
              <a:rPr lang="pl-PL" dirty="0"/>
              <a:t>towarzystwa budownictwa </a:t>
            </a:r>
            <a:r>
              <a:rPr lang="pl-PL" dirty="0" smtClean="0"/>
              <a:t>społecznego,</a:t>
            </a:r>
            <a:endParaRPr lang="pl-PL" dirty="0"/>
          </a:p>
          <a:p>
            <a:pPr marL="342900" lvl="0" indent="-342900">
              <a:spcAft>
                <a:spcPts val="600"/>
              </a:spcAft>
              <a:buFont typeface="Arial" panose="020B0604020202020204" pitchFamily="34" charset="0"/>
              <a:buChar char="•"/>
            </a:pPr>
            <a:r>
              <a:rPr lang="pl-PL" b="1" dirty="0">
                <a:solidFill>
                  <a:schemeClr val="tx2"/>
                </a:solidFill>
              </a:rPr>
              <a:t>organizacje </a:t>
            </a:r>
            <a:r>
              <a:rPr lang="pl-PL" b="1" dirty="0" smtClean="0">
                <a:solidFill>
                  <a:schemeClr val="tx2"/>
                </a:solidFill>
              </a:rPr>
              <a:t>pozarządowe,</a:t>
            </a:r>
            <a:endParaRPr lang="pl-PL" b="1" dirty="0">
              <a:solidFill>
                <a:schemeClr val="tx2"/>
              </a:solidFill>
            </a:endParaRPr>
          </a:p>
          <a:p>
            <a:pPr marL="342900" lvl="0" indent="-342900">
              <a:spcAft>
                <a:spcPts val="600"/>
              </a:spcAft>
              <a:buFont typeface="Arial" panose="020B0604020202020204" pitchFamily="34" charset="0"/>
              <a:buChar char="•"/>
            </a:pPr>
            <a:r>
              <a:rPr lang="pl-PL" dirty="0"/>
              <a:t>kościoły, związki wyznaniowe oraz osoby prawne kościołów i związków </a:t>
            </a:r>
            <a:r>
              <a:rPr lang="pl-PL" dirty="0" smtClean="0"/>
              <a:t>wyznaniowych,</a:t>
            </a:r>
            <a:endParaRPr lang="pl-PL" dirty="0"/>
          </a:p>
          <a:p>
            <a:pPr marL="342900" lvl="0" indent="-342900">
              <a:spcAft>
                <a:spcPts val="600"/>
              </a:spcAft>
              <a:buFont typeface="Arial" panose="020B0604020202020204" pitchFamily="34" charset="0"/>
              <a:buChar char="•"/>
            </a:pPr>
            <a:r>
              <a:rPr lang="pl-PL" dirty="0"/>
              <a:t>instytucje </a:t>
            </a:r>
            <a:r>
              <a:rPr lang="pl-PL" dirty="0" smtClean="0"/>
              <a:t>kultury,</a:t>
            </a:r>
            <a:endParaRPr lang="pl-PL" dirty="0"/>
          </a:p>
          <a:p>
            <a:pPr marL="342900" lvl="0" indent="-342900">
              <a:spcAft>
                <a:spcPts val="600"/>
              </a:spcAft>
              <a:buFont typeface="Arial" panose="020B0604020202020204" pitchFamily="34" charset="0"/>
              <a:buChar char="•"/>
            </a:pPr>
            <a:r>
              <a:rPr lang="pl-PL" dirty="0" smtClean="0"/>
              <a:t>LGD,</a:t>
            </a:r>
            <a:endParaRPr lang="pl-PL" dirty="0"/>
          </a:p>
          <a:p>
            <a:pPr marL="342900" lvl="0" indent="-342900">
              <a:spcAft>
                <a:spcPts val="600"/>
              </a:spcAft>
              <a:buFont typeface="Arial" panose="020B0604020202020204" pitchFamily="34" charset="0"/>
              <a:buChar char="•"/>
            </a:pPr>
            <a:r>
              <a:rPr lang="pl-PL" dirty="0" smtClean="0"/>
              <a:t>uzdrowiska,</a:t>
            </a:r>
            <a:endParaRPr lang="pl-PL" dirty="0"/>
          </a:p>
          <a:p>
            <a:pPr marL="342900" lvl="0" indent="-342900">
              <a:spcAft>
                <a:spcPts val="600"/>
              </a:spcAft>
              <a:buFont typeface="Arial" panose="020B0604020202020204" pitchFamily="34" charset="0"/>
              <a:buChar char="•"/>
            </a:pPr>
            <a:r>
              <a:rPr lang="pl-PL" dirty="0"/>
              <a:t>podmioty </a:t>
            </a:r>
            <a:r>
              <a:rPr lang="pl-PL" dirty="0" smtClean="0"/>
              <a:t>lecznicze,</a:t>
            </a:r>
            <a:endParaRPr lang="pl-PL" dirty="0"/>
          </a:p>
          <a:p>
            <a:pPr marL="342900" indent="-342900">
              <a:spcAft>
                <a:spcPts val="600"/>
              </a:spcAft>
              <a:buFont typeface="Arial" panose="020B0604020202020204" pitchFamily="34" charset="0"/>
              <a:buChar char="•"/>
            </a:pPr>
            <a:r>
              <a:rPr lang="pl-PL" dirty="0"/>
              <a:t>podmiot wdrażający instrument </a:t>
            </a:r>
            <a:r>
              <a:rPr lang="pl-PL" dirty="0" smtClean="0"/>
              <a:t>finansowy.</a:t>
            </a:r>
            <a:endParaRPr lang="pl-PL"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97</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1819204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9" name="Prostokąt 8"/>
          <p:cNvSpPr/>
          <p:nvPr/>
        </p:nvSpPr>
        <p:spPr>
          <a:xfrm>
            <a:off x="187638" y="1484784"/>
            <a:ext cx="8712968" cy="4801314"/>
          </a:xfrm>
          <a:prstGeom prst="rect">
            <a:avLst/>
          </a:prstGeom>
        </p:spPr>
        <p:txBody>
          <a:bodyPr wrap="square">
            <a:spAutoFit/>
          </a:bodyPr>
          <a:lstStyle/>
          <a:p>
            <a:pPr algn="just"/>
            <a:endParaRPr lang="pl-PL" b="1" dirty="0" smtClean="0"/>
          </a:p>
          <a:p>
            <a:pPr algn="just"/>
            <a:r>
              <a:rPr lang="pl-PL" b="1" dirty="0" smtClean="0"/>
              <a:t>Cross-</a:t>
            </a:r>
            <a:r>
              <a:rPr lang="pl-PL" b="1" dirty="0" err="1" smtClean="0"/>
              <a:t>financing</a:t>
            </a:r>
            <a:r>
              <a:rPr lang="pl-PL" dirty="0" smtClean="0"/>
              <a:t> </a:t>
            </a:r>
            <a:r>
              <a:rPr lang="pl-PL" u="sng" dirty="0" smtClean="0"/>
              <a:t>nie będzie stosowany</a:t>
            </a:r>
            <a:r>
              <a:rPr lang="pl-PL" dirty="0" smtClean="0"/>
              <a:t>.</a:t>
            </a:r>
          </a:p>
          <a:p>
            <a:pPr algn="just"/>
            <a:endParaRPr lang="pl-PL" dirty="0"/>
          </a:p>
          <a:p>
            <a:pPr algn="just"/>
            <a:r>
              <a:rPr lang="pl-PL" dirty="0" smtClean="0"/>
              <a:t>W przypadku wystąpienia dochodu w projekcie w projektach nieobjętych pomocą publiczną – </a:t>
            </a:r>
            <a:r>
              <a:rPr lang="pl-PL" b="1" dirty="0" smtClean="0"/>
              <a:t>luka finansowa. </a:t>
            </a:r>
          </a:p>
          <a:p>
            <a:pPr algn="just"/>
            <a:endParaRPr lang="pl-PL" b="1" dirty="0" smtClean="0"/>
          </a:p>
          <a:p>
            <a:pPr algn="just"/>
            <a:r>
              <a:rPr lang="pl-PL" b="1" dirty="0"/>
              <a:t>Minimalna wartość projektu: 100 tys. PLN</a:t>
            </a:r>
          </a:p>
          <a:p>
            <a:pPr algn="just"/>
            <a:endParaRPr lang="pl-PL" b="1" dirty="0" smtClean="0"/>
          </a:p>
          <a:p>
            <a:pPr algn="just"/>
            <a:r>
              <a:rPr lang="pl-PL" b="1" dirty="0" smtClean="0"/>
              <a:t>Pomoc publiczna:</a:t>
            </a:r>
          </a:p>
          <a:p>
            <a:r>
              <a:rPr lang="pl-PL" dirty="0" smtClean="0"/>
              <a:t>W </a:t>
            </a:r>
            <a:r>
              <a:rPr lang="pl-PL" dirty="0"/>
              <a:t>przypadku wsparcia stanowiącego pomoc publiczną, udzielaną w ramach realizacji programu, znajdą zastosowanie właściwe przepisy prawa wspólnotowego i krajowego dotyczące zasad udzielania tej pomocy, obowiązujące w momencie udzielania wsparcia.</a:t>
            </a:r>
          </a:p>
          <a:p>
            <a:r>
              <a:rPr lang="pl-PL" dirty="0"/>
              <a:t> </a:t>
            </a:r>
          </a:p>
          <a:p>
            <a:r>
              <a:rPr lang="pl-PL" dirty="0"/>
              <a:t>- rozporządzenie Komisji (UE) nr 651/2014 z dn. 17 czerwca 2014. uznające niektóre rodzaje pomocy za zgodne z rynkiem wewnętrznym w zastosowaniu art. 107 i 108 Traktatu [GBER</a:t>
            </a:r>
            <a:r>
              <a:rPr lang="pl-PL" dirty="0" smtClean="0"/>
              <a:t>];</a:t>
            </a:r>
            <a:endParaRPr lang="pl-PL" dirty="0"/>
          </a:p>
          <a:p>
            <a:r>
              <a:rPr lang="pl-PL" dirty="0" smtClean="0"/>
              <a:t>- </a:t>
            </a:r>
            <a:r>
              <a:rPr lang="pl-PL" dirty="0"/>
              <a:t>rozporządzenie Komisji (UE) nr 1407/2013 z dnia 18 grudnia 2013 r. w sprawie stosowania art. 107 i 108 Traktatu o funkcjonowaniu Unii Europejskiej do pomocy </a:t>
            </a:r>
            <a:r>
              <a:rPr lang="pl-PL" i="1" dirty="0"/>
              <a:t>de </a:t>
            </a:r>
            <a:r>
              <a:rPr lang="pl-PL" i="1" dirty="0" err="1" smtClean="0"/>
              <a:t>minimis</a:t>
            </a:r>
            <a:r>
              <a:rPr lang="pl-PL" i="1" dirty="0" smtClean="0"/>
              <a:t>.</a:t>
            </a:r>
            <a:endParaRPr lang="pl-PL" b="1" i="1" dirty="0"/>
          </a:p>
        </p:txBody>
      </p:sp>
      <p:sp>
        <p:nvSpPr>
          <p:cNvPr id="7" name="pole tekstowe 6"/>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6. </a:t>
            </a:r>
          </a:p>
          <a:p>
            <a:pPr algn="r"/>
            <a:r>
              <a:rPr lang="pl-PL" b="1" dirty="0">
                <a:solidFill>
                  <a:schemeClr val="tx2"/>
                </a:solidFill>
              </a:rPr>
              <a:t>Infrastruktura spójności społecznej</a:t>
            </a:r>
            <a:endParaRPr lang="pl-PL" b="1" dirty="0" smtClean="0">
              <a:solidFill>
                <a:schemeClr val="tx2"/>
              </a:solidFill>
            </a:endParaRPr>
          </a:p>
        </p:txBody>
      </p:sp>
      <p:sp>
        <p:nvSpPr>
          <p:cNvPr id="3" name="Symbol zastępczy numeru slajdu 2"/>
          <p:cNvSpPr>
            <a:spLocks noGrp="1"/>
          </p:cNvSpPr>
          <p:nvPr>
            <p:ph type="sldNum" sz="quarter" idx="12"/>
          </p:nvPr>
        </p:nvSpPr>
        <p:spPr/>
        <p:txBody>
          <a:bodyPr/>
          <a:lstStyle/>
          <a:p>
            <a:fld id="{F86E09CB-2C72-480B-B6BF-F61CF0356E3A}" type="slidenum">
              <a:rPr lang="pl-PL" smtClean="0"/>
              <a:pPr/>
              <a:t>98</a:t>
            </a:fld>
            <a:endParaRPr lang="pl-PL"/>
          </a:p>
        </p:txBody>
      </p:sp>
      <p:sp>
        <p:nvSpPr>
          <p:cNvPr id="10"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262936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https://pm83lodz.edupage.org/files/XIII.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565207"/>
            <a:ext cx="7704856" cy="2682072"/>
          </a:xfrm>
          <a:prstGeom prst="rect">
            <a:avLst/>
          </a:prstGeom>
          <a:noFill/>
          <a:extLst>
            <a:ext uri="{909E8E84-426E-40DD-AFC4-6F175D3DCCD1}">
              <a14:hiddenFill xmlns:a14="http://schemas.microsoft.com/office/drawing/2010/main">
                <a:solidFill>
                  <a:srgbClr val="FFFFFF"/>
                </a:solidFill>
              </a14:hiddenFill>
            </a:ext>
          </a:extLst>
        </p:spPr>
      </p:pic>
      <p:sp>
        <p:nvSpPr>
          <p:cNvPr id="6" name="Symbol zastępczy zawartości 5"/>
          <p:cNvSpPr txBox="1">
            <a:spLocks/>
          </p:cNvSpPr>
          <p:nvPr/>
        </p:nvSpPr>
        <p:spPr>
          <a:xfrm>
            <a:off x="251520" y="1268760"/>
            <a:ext cx="8640960" cy="5040560"/>
          </a:xfrm>
          <a:prstGeom prst="rect">
            <a:avLst/>
          </a:prstGeom>
        </p:spPr>
        <p:txBody>
          <a:bodyPr>
            <a:noAutofit/>
          </a:bodyPr>
          <a:lstStyle/>
          <a:p>
            <a:pPr marL="560070" indent="-514350" algn="just">
              <a:buClr>
                <a:srgbClr val="0070C0"/>
              </a:buClr>
              <a:buSzPct val="100000"/>
              <a:buFont typeface="+mj-lt"/>
              <a:buAutoNum type="arabicPeriod"/>
              <a:defRPr/>
            </a:pPr>
            <a:endParaRPr lang="pl-PL" dirty="0" smtClean="0">
              <a:solidFill>
                <a:prstClr val="black"/>
              </a:solidFill>
              <a:latin typeface="Calibri" panose="020F0502020204030204" pitchFamily="34" charset="0"/>
            </a:endParaRPr>
          </a:p>
        </p:txBody>
      </p:sp>
      <p:sp>
        <p:nvSpPr>
          <p:cNvPr id="3" name="pole tekstowe 2"/>
          <p:cNvSpPr txBox="1"/>
          <p:nvPr/>
        </p:nvSpPr>
        <p:spPr>
          <a:xfrm>
            <a:off x="251520" y="1988840"/>
            <a:ext cx="8560822" cy="1754326"/>
          </a:xfrm>
          <a:prstGeom prst="rect">
            <a:avLst/>
          </a:prstGeom>
          <a:noFill/>
        </p:spPr>
        <p:txBody>
          <a:bodyPr wrap="square" rtlCol="0">
            <a:spAutoFit/>
          </a:bodyPr>
          <a:lstStyle/>
          <a:p>
            <a:endParaRPr lang="pl-PL" b="1" dirty="0" smtClean="0"/>
          </a:p>
          <a:p>
            <a:pPr lvl="0"/>
            <a:r>
              <a:rPr lang="pl-PL" b="1" dirty="0">
                <a:solidFill>
                  <a:prstClr val="black"/>
                </a:solidFill>
              </a:rPr>
              <a:t>Działanie 7.1 </a:t>
            </a:r>
            <a:r>
              <a:rPr lang="pl-PL" b="1" dirty="0" smtClean="0">
                <a:solidFill>
                  <a:prstClr val="black"/>
                </a:solidFill>
              </a:rPr>
              <a:t> </a:t>
            </a:r>
            <a:r>
              <a:rPr lang="pl-PL" dirty="0" smtClean="0">
                <a:solidFill>
                  <a:prstClr val="black"/>
                </a:solidFill>
              </a:rPr>
              <a:t>Inwestycje </a:t>
            </a:r>
            <a:r>
              <a:rPr lang="pl-PL" dirty="0">
                <a:solidFill>
                  <a:prstClr val="black"/>
                </a:solidFill>
              </a:rPr>
              <a:t>w edukację przedszkolną, podstawową i </a:t>
            </a:r>
            <a:r>
              <a:rPr lang="pl-PL" dirty="0" smtClean="0">
                <a:solidFill>
                  <a:prstClr val="black"/>
                </a:solidFill>
              </a:rPr>
              <a:t>gimnazjalną</a:t>
            </a:r>
          </a:p>
          <a:p>
            <a:pPr lvl="0"/>
            <a:r>
              <a:rPr lang="pl-PL" dirty="0" smtClean="0">
                <a:solidFill>
                  <a:prstClr val="black"/>
                </a:solidFill>
              </a:rPr>
              <a:t>                                                                                                                                   </a:t>
            </a:r>
            <a:r>
              <a:rPr lang="pl-PL" b="1" dirty="0" smtClean="0">
                <a:solidFill>
                  <a:prstClr val="black"/>
                </a:solidFill>
              </a:rPr>
              <a:t>36 </a:t>
            </a:r>
            <a:r>
              <a:rPr lang="pl-PL" b="1" dirty="0">
                <a:solidFill>
                  <a:prstClr val="black"/>
                </a:solidFill>
              </a:rPr>
              <a:t>452 </a:t>
            </a:r>
            <a:r>
              <a:rPr lang="pl-PL" b="1" dirty="0" smtClean="0">
                <a:solidFill>
                  <a:prstClr val="black"/>
                </a:solidFill>
              </a:rPr>
              <a:t>230 EUR</a:t>
            </a:r>
          </a:p>
          <a:p>
            <a:pPr lvl="0"/>
            <a:r>
              <a:rPr lang="pl-PL" dirty="0" smtClean="0">
                <a:solidFill>
                  <a:prstClr val="black"/>
                </a:solidFill>
              </a:rPr>
              <a:t> </a:t>
            </a:r>
            <a:endParaRPr lang="pl-PL" dirty="0">
              <a:solidFill>
                <a:prstClr val="black"/>
              </a:solidFill>
            </a:endParaRPr>
          </a:p>
          <a:p>
            <a:pPr lvl="0"/>
            <a:r>
              <a:rPr lang="pl-PL" b="1" dirty="0">
                <a:solidFill>
                  <a:prstClr val="black"/>
                </a:solidFill>
              </a:rPr>
              <a:t>Działanie </a:t>
            </a:r>
            <a:r>
              <a:rPr lang="pl-PL" b="1" dirty="0" smtClean="0">
                <a:solidFill>
                  <a:prstClr val="black"/>
                </a:solidFill>
              </a:rPr>
              <a:t>7.2  </a:t>
            </a:r>
            <a:r>
              <a:rPr lang="pl-PL" dirty="0" smtClean="0">
                <a:solidFill>
                  <a:prstClr val="black"/>
                </a:solidFill>
              </a:rPr>
              <a:t>Inwestycje </a:t>
            </a:r>
            <a:r>
              <a:rPr lang="pl-PL" dirty="0">
                <a:solidFill>
                  <a:prstClr val="black"/>
                </a:solidFill>
              </a:rPr>
              <a:t>w edukację ponadgimnazjalną w tym </a:t>
            </a:r>
            <a:r>
              <a:rPr lang="pl-PL" dirty="0" smtClean="0">
                <a:solidFill>
                  <a:prstClr val="black"/>
                </a:solidFill>
              </a:rPr>
              <a:t>zawodową</a:t>
            </a:r>
          </a:p>
          <a:p>
            <a:pPr lvl="0" algn="ctr"/>
            <a:r>
              <a:rPr lang="pl-PL" dirty="0" smtClean="0">
                <a:solidFill>
                  <a:prstClr val="black"/>
                </a:solidFill>
              </a:rPr>
              <a:t>                                                                                                                                   </a:t>
            </a:r>
            <a:r>
              <a:rPr lang="pl-PL" b="1" dirty="0" smtClean="0">
                <a:solidFill>
                  <a:prstClr val="black"/>
                </a:solidFill>
              </a:rPr>
              <a:t>24 500 000 EUR</a:t>
            </a:r>
            <a:endParaRPr lang="pl-PL" b="1" dirty="0">
              <a:solidFill>
                <a:prstClr val="black"/>
              </a:solidFill>
            </a:endParaRPr>
          </a:p>
        </p:txBody>
      </p:sp>
      <p:sp>
        <p:nvSpPr>
          <p:cNvPr id="10" name="pole tekstowe 9"/>
          <p:cNvSpPr txBox="1"/>
          <p:nvPr/>
        </p:nvSpPr>
        <p:spPr>
          <a:xfrm>
            <a:off x="4532895" y="620688"/>
            <a:ext cx="4464496" cy="646331"/>
          </a:xfrm>
          <a:prstGeom prst="rect">
            <a:avLst/>
          </a:prstGeom>
          <a:noFill/>
        </p:spPr>
        <p:txBody>
          <a:bodyPr wrap="square" rtlCol="0">
            <a:spAutoFit/>
          </a:bodyPr>
          <a:lstStyle/>
          <a:p>
            <a:pPr algn="r"/>
            <a:r>
              <a:rPr lang="pl-PL" b="1" dirty="0">
                <a:solidFill>
                  <a:schemeClr val="bg2">
                    <a:lumMod val="25000"/>
                  </a:schemeClr>
                </a:solidFill>
              </a:rPr>
              <a:t>Oś priorytetowa </a:t>
            </a:r>
            <a:r>
              <a:rPr lang="pl-PL" b="1" dirty="0" smtClean="0">
                <a:solidFill>
                  <a:schemeClr val="bg2">
                    <a:lumMod val="25000"/>
                  </a:schemeClr>
                </a:solidFill>
              </a:rPr>
              <a:t>7. </a:t>
            </a:r>
          </a:p>
          <a:p>
            <a:pPr algn="r"/>
            <a:r>
              <a:rPr lang="pl-PL" b="1" dirty="0">
                <a:solidFill>
                  <a:schemeClr val="tx2"/>
                </a:solidFill>
              </a:rPr>
              <a:t>Infrastruktura edukacyjna</a:t>
            </a:r>
            <a:endParaRPr lang="pl-PL" b="1" dirty="0" smtClean="0">
              <a:solidFill>
                <a:schemeClr val="tx2"/>
              </a:solidFill>
            </a:endParaRPr>
          </a:p>
        </p:txBody>
      </p:sp>
      <p:sp>
        <p:nvSpPr>
          <p:cNvPr id="5" name="Symbol zastępczy numeru slajdu 4"/>
          <p:cNvSpPr>
            <a:spLocks noGrp="1"/>
          </p:cNvSpPr>
          <p:nvPr>
            <p:ph type="sldNum" sz="quarter" idx="12"/>
          </p:nvPr>
        </p:nvSpPr>
        <p:spPr/>
        <p:txBody>
          <a:bodyPr/>
          <a:lstStyle/>
          <a:p>
            <a:fld id="{F86E09CB-2C72-480B-B6BF-F61CF0356E3A}" type="slidenum">
              <a:rPr lang="pl-PL" smtClean="0"/>
              <a:pPr/>
              <a:t>99</a:t>
            </a:fld>
            <a:endParaRPr lang="pl-PL"/>
          </a:p>
        </p:txBody>
      </p:sp>
      <p:sp>
        <p:nvSpPr>
          <p:cNvPr id="11" name="Tytuł 1"/>
          <p:cNvSpPr txBox="1">
            <a:spLocks/>
          </p:cNvSpPr>
          <p:nvPr/>
        </p:nvSpPr>
        <p:spPr>
          <a:xfrm>
            <a:off x="4788024" y="44624"/>
            <a:ext cx="4355976" cy="7200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2081"/>
            <a:ext cx="4248018" cy="416745"/>
          </a:xfrm>
          <a:prstGeom prst="rect">
            <a:avLst/>
          </a:prstGeom>
        </p:spPr>
      </p:pic>
    </p:spTree>
    <p:extLst>
      <p:ext uri="{BB962C8B-B14F-4D97-AF65-F5344CB8AC3E}">
        <p14:creationId xmlns:p14="http://schemas.microsoft.com/office/powerpoint/2010/main" val="741068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Elementarn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3883</TotalTime>
  <Words>7389</Words>
  <Application>Microsoft Office PowerPoint</Application>
  <PresentationFormat>Pokaz na ekranie (4:3)</PresentationFormat>
  <Paragraphs>2200</Paragraphs>
  <Slides>128</Slides>
  <Notes>125</Notes>
  <HiddenSlides>47</HiddenSlides>
  <MMClips>0</MMClips>
  <ScaleCrop>false</ScaleCrop>
  <HeadingPairs>
    <vt:vector size="4" baseType="variant">
      <vt:variant>
        <vt:lpstr>Motyw</vt:lpstr>
      </vt:variant>
      <vt:variant>
        <vt:i4>1</vt:i4>
      </vt:variant>
      <vt:variant>
        <vt:lpstr>Tytuły slajdów</vt:lpstr>
      </vt:variant>
      <vt:variant>
        <vt:i4>128</vt:i4>
      </vt:variant>
    </vt:vector>
  </HeadingPairs>
  <TitlesOfParts>
    <vt:vector size="129"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Regionalny Program Operacyjny Województwa Dolnośląskiego 2014-2020</dc:title>
  <dc:creator>Your User Name</dc:creator>
  <cp:lastModifiedBy>Piotr Puczek</cp:lastModifiedBy>
  <cp:revision>426</cp:revision>
  <cp:lastPrinted>2015-06-24T13:03:39Z</cp:lastPrinted>
  <dcterms:created xsi:type="dcterms:W3CDTF">2014-09-19T07:49:10Z</dcterms:created>
  <dcterms:modified xsi:type="dcterms:W3CDTF">2015-06-24T13:08:54Z</dcterms:modified>
</cp:coreProperties>
</file>